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2" r:id="rId3"/>
    <p:sldId id="324" r:id="rId4"/>
    <p:sldId id="263" r:id="rId5"/>
    <p:sldId id="264" r:id="rId6"/>
    <p:sldId id="269" r:id="rId7"/>
    <p:sldId id="293" r:id="rId8"/>
    <p:sldId id="294" r:id="rId9"/>
    <p:sldId id="309" r:id="rId10"/>
    <p:sldId id="308" r:id="rId11"/>
    <p:sldId id="288" r:id="rId12"/>
    <p:sldId id="274" r:id="rId13"/>
    <p:sldId id="275" r:id="rId14"/>
    <p:sldId id="277" r:id="rId15"/>
    <p:sldId id="289" r:id="rId16"/>
    <p:sldId id="326" r:id="rId17"/>
    <p:sldId id="268" r:id="rId18"/>
    <p:sldId id="270" r:id="rId19"/>
    <p:sldId id="271" r:id="rId20"/>
    <p:sldId id="325" r:id="rId21"/>
    <p:sldId id="295" r:id="rId22"/>
    <p:sldId id="267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F50"/>
    <a:srgbClr val="61DBAC"/>
    <a:srgbClr val="2F602F"/>
    <a:srgbClr val="0097FC"/>
    <a:srgbClr val="0D922D"/>
    <a:srgbClr val="ECEA00"/>
    <a:srgbClr val="FFF151"/>
    <a:srgbClr val="FFEB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578860" y="2709545"/>
            <a:ext cx="70408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zh-CN" sz="5400">
                <a:solidFill>
                  <a:srgbClr val="333F50"/>
                </a:solidFill>
                <a:latin typeface="黑体" panose="02010600030101010101" charset="-122"/>
                <a:ea typeface="黑体" panose="02010600030101010101" charset="-122"/>
              </a:rPr>
              <a:t>虎娃商学院小程序讲堂</a:t>
            </a:r>
            <a:endParaRPr lang="zh-CN" altLang="zh-CN" sz="5400">
              <a:solidFill>
                <a:srgbClr val="333F50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874510" y="3816985"/>
            <a:ext cx="3230880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solidFill>
                  <a:srgbClr val="333F50"/>
                </a:solidFill>
                <a:latin typeface="黑体" panose="02010600030101010101" charset="-122"/>
                <a:ea typeface="黑体" panose="02010600030101010101" charset="-122"/>
              </a:rPr>
              <a:t>——</a:t>
            </a:r>
            <a:r>
              <a:rPr lang="zh-CN" altLang="en-US" sz="2400">
                <a:solidFill>
                  <a:srgbClr val="333F50"/>
                </a:solidFill>
                <a:latin typeface="黑体" panose="02010600030101010101" charset="-122"/>
                <a:ea typeface="黑体" panose="02010600030101010101" charset="-122"/>
              </a:rPr>
              <a:t>小程序入门到精通</a:t>
            </a:r>
            <a:endParaRPr lang="zh-CN" altLang="en-US" sz="2400">
              <a:solidFill>
                <a:srgbClr val="333F50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1116330" y="1600200"/>
            <a:ext cx="1706880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</a:rPr>
              <a:t>小程序入口</a:t>
            </a:r>
            <a:endParaRPr lang="zh-CN" altLang="en-US" sz="2400">
              <a:solidFill>
                <a:schemeClr val="bg1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pic>
        <p:nvPicPr>
          <p:cNvPr id="2" name="图片 1" descr="微信图片_201706141401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81475" y="2193290"/>
            <a:ext cx="3333115" cy="2939415"/>
          </a:xfrm>
          <a:prstGeom prst="rect">
            <a:avLst/>
          </a:prstGeom>
        </p:spPr>
      </p:pic>
      <p:cxnSp>
        <p:nvCxnSpPr>
          <p:cNvPr id="6" name="肘形连接符 5"/>
          <p:cNvCxnSpPr/>
          <p:nvPr/>
        </p:nvCxnSpPr>
        <p:spPr>
          <a:xfrm rot="10800000" flipV="1">
            <a:off x="6354445" y="2997835"/>
            <a:ext cx="1737360" cy="365760"/>
          </a:xfrm>
          <a:prstGeom prst="bentConnector3">
            <a:avLst>
              <a:gd name="adj1" fmla="val 76133"/>
            </a:avLst>
          </a:prstGeom>
          <a:ln w="12700">
            <a:solidFill>
              <a:srgbClr val="2F6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8093075" y="2657475"/>
            <a:ext cx="696595" cy="6965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197850" y="2868930"/>
            <a:ext cx="487680" cy="2743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</a:rPr>
              <a:t>搜索</a:t>
            </a:r>
            <a:endParaRPr lang="zh-CN" altLang="en-US" sz="1200">
              <a:solidFill>
                <a:schemeClr val="bg1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1116330" y="1590675"/>
            <a:ext cx="2926080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</a:rPr>
              <a:t>小程序入口场景明细</a:t>
            </a:r>
            <a:endParaRPr lang="zh-CN" altLang="en-US" sz="2400">
              <a:solidFill>
                <a:schemeClr val="bg1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graphicFrame>
        <p:nvGraphicFramePr>
          <p:cNvPr id="29" name="表格 28"/>
          <p:cNvGraphicFramePr/>
          <p:nvPr/>
        </p:nvGraphicFramePr>
        <p:xfrm>
          <a:off x="341630" y="2131060"/>
          <a:ext cx="11383010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8090"/>
                <a:gridCol w="950595"/>
                <a:gridCol w="2753360"/>
                <a:gridCol w="785495"/>
                <a:gridCol w="3390900"/>
                <a:gridCol w="1004570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场景名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分类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场景名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分类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场景名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分类</a:t>
                      </a:r>
                      <a:endParaRPr lang="zh-CN" altLang="en-US" sz="14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</a:rPr>
                        <a:t>附近小程序列表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黑体" panose="02010600030101010101" charset="-122"/>
                          <a:ea typeface="黑体" panose="02010600030101010101" charset="-122"/>
                        </a:rPr>
                        <a:t>LBS</a:t>
                      </a:r>
                      <a:endParaRPr lang="en-US" altLang="zh-CN" sz="14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</a:rPr>
                        <a:t>发现栏小程序主入口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</a:rPr>
                        <a:t>系统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</a:rPr>
                        <a:t>扫描一维码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  <a:sym typeface="+mn-ea"/>
                        </a:rPr>
                        <a:t>扫码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</a:rPr>
                        <a:t>附近小程序列表广告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黑体" panose="02010600030101010101" charset="-122"/>
                          <a:ea typeface="黑体" panose="02010600030101010101" charset="-122"/>
                        </a:rPr>
                        <a:t>LBS</a:t>
                      </a:r>
                      <a:endParaRPr lang="en-US" altLang="zh-CN" sz="14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</a:rPr>
                        <a:t>小程序模板消息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  <a:sym typeface="+mn-ea"/>
                        </a:rPr>
                        <a:t>系统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</a:rPr>
                        <a:t>扫描小程序码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  <a:sym typeface="+mn-ea"/>
                        </a:rPr>
                        <a:t>扫码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</a:rPr>
                        <a:t>公众号相关小程序列表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</a:rPr>
                        <a:t>公众号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</a:rPr>
                        <a:t>前往体验版的入口页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  <a:sym typeface="+mn-ea"/>
                        </a:rPr>
                        <a:t>系统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</a:rPr>
                        <a:t>顶部搜索框搜索结果页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</a:rPr>
                        <a:t>搜索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</a:rPr>
                        <a:t>公众号自定义菜单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  <a:sym typeface="+mn-ea"/>
                        </a:rPr>
                        <a:t>公众号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</a:rPr>
                        <a:t>安卓系统桌面图标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  <a:sym typeface="+mn-ea"/>
                        </a:rPr>
                        <a:t>系统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</a:rPr>
                        <a:t>发现栏小程序主入口搜索结果页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  <a:sym typeface="+mn-ea"/>
                        </a:rPr>
                        <a:t>搜索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</a:rPr>
                        <a:t>公众号模板消息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  <a:sym typeface="+mn-ea"/>
                        </a:rPr>
                        <a:t>公众号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</a:rPr>
                        <a:t>小程序</a:t>
                      </a:r>
                      <a:r>
                        <a:rPr lang="en-US" altLang="zh-CN" sz="1400">
                          <a:latin typeface="黑体" panose="02010600030101010101" charset="-122"/>
                          <a:ea typeface="黑体" panose="02010600030101010101" charset="-122"/>
                        </a:rPr>
                        <a:t>profile</a:t>
                      </a: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</a:rPr>
                        <a:t>页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  <a:sym typeface="+mn-ea"/>
                        </a:rPr>
                        <a:t>系统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</a:rPr>
                        <a:t>添加好友搜索框的搜索结果页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  <a:sym typeface="+mn-ea"/>
                        </a:rPr>
                        <a:t>搜索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</a:rPr>
                        <a:t>公众号文章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  <a:sym typeface="+mn-ea"/>
                        </a:rPr>
                        <a:t>公众号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</a:rPr>
                        <a:t>体验版小程序绑定邀请页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  <a:sym typeface="+mn-ea"/>
                        </a:rPr>
                        <a:t>系统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</a:rPr>
                        <a:t>搜一搜的结果页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  <a:sym typeface="+mn-ea"/>
                        </a:rPr>
                        <a:t>搜索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</a:rPr>
                        <a:t>公众号文章广告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  <a:sym typeface="+mn-ea"/>
                        </a:rPr>
                        <a:t>公众号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</a:rPr>
                        <a:t>扫描二维码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</a:rPr>
                        <a:t>扫码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</a:rPr>
                        <a:t>音乐播放器菜单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  <a:sym typeface="+mn-ea"/>
                        </a:rPr>
                        <a:t>播放器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1116330" y="1600200"/>
            <a:ext cx="2926080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</a:rPr>
              <a:t>小程序入口场景明细</a:t>
            </a:r>
            <a:endParaRPr lang="zh-CN" altLang="en-US" sz="2400">
              <a:solidFill>
                <a:schemeClr val="bg1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graphicFrame>
        <p:nvGraphicFramePr>
          <p:cNvPr id="29" name="表格 28"/>
          <p:cNvGraphicFramePr/>
          <p:nvPr/>
        </p:nvGraphicFramePr>
        <p:xfrm>
          <a:off x="4303395" y="2119630"/>
          <a:ext cx="7520305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4980"/>
                <a:gridCol w="891540"/>
                <a:gridCol w="2767965"/>
                <a:gridCol w="845820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场景名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分类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场景名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分类</a:t>
                      </a:r>
                      <a:endParaRPr lang="zh-CN" altLang="en-US" sz="14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</a:rPr>
                        <a:t>带</a:t>
                      </a:r>
                      <a:r>
                        <a:rPr lang="en-US" altLang="zh-CN" sz="1400">
                          <a:latin typeface="黑体" panose="02010600030101010101" charset="-122"/>
                          <a:ea typeface="黑体" panose="02010600030101010101" charset="-122"/>
                        </a:rPr>
                        <a:t>share Ticket</a:t>
                      </a: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</a:rPr>
                        <a:t>的小程序消息卡片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</a:rPr>
                        <a:t>分享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</a:rPr>
                        <a:t>我的卡包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  <a:sym typeface="+mn-ea"/>
                        </a:rPr>
                        <a:t>卡券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</a:rPr>
                        <a:t>长按图片识别二维码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</a:rPr>
                        <a:t>识别码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</a:rPr>
                        <a:t>卡券详情页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  <a:sym typeface="+mn-ea"/>
                        </a:rPr>
                        <a:t>卡券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</a:rPr>
                        <a:t>手机相册选取二维码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  <a:sym typeface="+mn-ea"/>
                        </a:rPr>
                        <a:t>识别码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</a:rPr>
                        <a:t>卡券的适用门店列表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  <a:sym typeface="+mn-ea"/>
                        </a:rPr>
                        <a:t>卡券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</a:rPr>
                        <a:t>长按图片识别一维码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  <a:sym typeface="+mn-ea"/>
                        </a:rPr>
                        <a:t>识别码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</a:rPr>
                        <a:t>小程序打开小程序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  <a:sym typeface="+mn-ea"/>
                        </a:rPr>
                        <a:t>跳转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</a:rPr>
                        <a:t>手机相册选取一维码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  <a:sym typeface="+mn-ea"/>
                        </a:rPr>
                        <a:t>识别码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</a:rPr>
                        <a:t>从另一个小程序返回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  <a:sym typeface="+mn-ea"/>
                        </a:rPr>
                        <a:t>跳转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</a:rPr>
                        <a:t>长按图片识别小程序码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  <a:sym typeface="+mn-ea"/>
                        </a:rPr>
                        <a:t>识别码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</a:rPr>
                        <a:t>摇电视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  <a:sym typeface="+mn-ea"/>
                        </a:rPr>
                        <a:t>摇一摇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</a:rPr>
                        <a:t>手机相册选取小程序码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  <a:sym typeface="+mn-ea"/>
                        </a:rPr>
                        <a:t>识别码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solidFill>
                            <a:srgbClr val="C00000"/>
                          </a:solidFill>
                          <a:latin typeface="黑体" panose="02010600030101010101" charset="-122"/>
                          <a:ea typeface="黑体" panose="02010600030101010101" charset="-122"/>
                        </a:rPr>
                        <a:t>共</a:t>
                      </a:r>
                      <a:r>
                        <a:rPr lang="en-US" altLang="zh-CN" sz="1400">
                          <a:solidFill>
                            <a:srgbClr val="C00000"/>
                          </a:solidFill>
                          <a:latin typeface="黑体" panose="02010600030101010101" charset="-122"/>
                          <a:ea typeface="黑体" panose="02010600030101010101" charset="-122"/>
                        </a:rPr>
                        <a:t>41</a:t>
                      </a:r>
                      <a:r>
                        <a:rPr lang="zh-CN" altLang="en-US" sz="1400">
                          <a:solidFill>
                            <a:srgbClr val="C00000"/>
                          </a:solidFill>
                          <a:latin typeface="黑体" panose="02010600030101010101" charset="-122"/>
                          <a:ea typeface="黑体" panose="02010600030101010101" charset="-122"/>
                        </a:rPr>
                        <a:t>个场景，还在更新中</a:t>
                      </a:r>
                      <a:r>
                        <a:rPr lang="en-US" altLang="zh-CN" sz="1400">
                          <a:solidFill>
                            <a:srgbClr val="C00000"/>
                          </a:solidFill>
                          <a:latin typeface="黑体" panose="02010600030101010101" charset="-122"/>
                          <a:ea typeface="黑体" panose="02010600030101010101" charset="-122"/>
                        </a:rPr>
                        <a:t>……</a:t>
                      </a:r>
                      <a:endParaRPr lang="en-US" altLang="zh-CN" sz="1400">
                        <a:solidFill>
                          <a:srgbClr val="C00000"/>
                        </a:solidFill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表格 2"/>
          <p:cNvGraphicFramePr/>
          <p:nvPr/>
        </p:nvGraphicFramePr>
        <p:xfrm>
          <a:off x="356870" y="2119630"/>
          <a:ext cx="3945890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2925"/>
                <a:gridCol w="86296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场景名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分类</a:t>
                      </a:r>
                      <a:endParaRPr lang="zh-CN" altLang="en-US" sz="14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</a:rPr>
                        <a:t>微信钱包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</a:rPr>
                        <a:t>支付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</a:rPr>
                        <a:t>微信支付完成页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</a:rPr>
                        <a:t>支付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</a:rPr>
                        <a:t>二维码收款页面，打开小程序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</a:rPr>
                        <a:t>支付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</a:rPr>
                        <a:t>单人聊天会话中的小程序卡片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</a:rPr>
                        <a:t>分享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</a:rPr>
                        <a:t>群聊会话中的小程序卡片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</a:rPr>
                        <a:t>分享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</a:rPr>
                        <a:t>聊天顶部置顶小程序入口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</a:rPr>
                        <a:t>分享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黑体" panose="02010600030101010101" charset="-122"/>
                          <a:ea typeface="黑体" panose="02010600030101010101" charset="-122"/>
                        </a:rPr>
                        <a:t>App</a:t>
                      </a: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</a:rPr>
                        <a:t>分享消息卡片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黑体" panose="02010600030101010101" charset="-122"/>
                          <a:ea typeface="黑体" panose="02010600030101010101" charset="-122"/>
                          <a:sym typeface="+mn-ea"/>
                        </a:rPr>
                        <a:t>分享</a:t>
                      </a:r>
                      <a:endParaRPr lang="zh-CN" altLang="en-US" sz="1400">
                        <a:latin typeface="黑体" panose="02010600030101010101" charset="-122"/>
                        <a:ea typeface="黑体" panose="02010600030101010101" charset="-122"/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1116330" y="1581150"/>
            <a:ext cx="2316480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</a:rPr>
              <a:t>小程序使用场景</a:t>
            </a:r>
            <a:endParaRPr lang="zh-CN" altLang="en-US" sz="2400">
              <a:solidFill>
                <a:schemeClr val="bg1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pic>
        <p:nvPicPr>
          <p:cNvPr id="5" name="图片 4" descr="酒店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8530" y="2087245"/>
            <a:ext cx="1506855" cy="2880360"/>
          </a:xfrm>
          <a:prstGeom prst="rect">
            <a:avLst/>
          </a:prstGeom>
        </p:spPr>
      </p:pic>
      <p:pic>
        <p:nvPicPr>
          <p:cNvPr id="8" name="图片 7" descr="商城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330" y="2092960"/>
            <a:ext cx="1548765" cy="2887345"/>
          </a:xfrm>
          <a:prstGeom prst="rect">
            <a:avLst/>
          </a:prstGeom>
        </p:spPr>
      </p:pic>
      <p:pic>
        <p:nvPicPr>
          <p:cNvPr id="9" name="图片 8" descr="预约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940" y="2087245"/>
            <a:ext cx="1546860" cy="2879090"/>
          </a:xfrm>
          <a:prstGeom prst="rect">
            <a:avLst/>
          </a:prstGeom>
        </p:spPr>
      </p:pic>
      <p:pic>
        <p:nvPicPr>
          <p:cNvPr id="10" name="图片 9" descr="房产中介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4730" y="2074545"/>
            <a:ext cx="1508125" cy="2882900"/>
          </a:xfrm>
          <a:prstGeom prst="rect">
            <a:avLst/>
          </a:prstGeom>
        </p:spPr>
      </p:pic>
      <p:pic>
        <p:nvPicPr>
          <p:cNvPr id="12" name="图片 11" descr="餐厅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80" y="2086610"/>
            <a:ext cx="1546225" cy="2880360"/>
          </a:xfrm>
          <a:prstGeom prst="rect">
            <a:avLst/>
          </a:prstGeom>
        </p:spPr>
      </p:pic>
      <p:pic>
        <p:nvPicPr>
          <p:cNvPr id="17" name="图片 16" descr="内容管理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2255" y="2065020"/>
            <a:ext cx="1510030" cy="288734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48005" y="4864100"/>
            <a:ext cx="13258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黑体" panose="02010600030101010101" charset="-122"/>
                <a:ea typeface="黑体" panose="02010600030101010101" charset="-122"/>
              </a:rPr>
              <a:t>点餐、外卖</a:t>
            </a:r>
            <a:endParaRPr lang="zh-CN" altLang="en-US"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432050" y="4864100"/>
            <a:ext cx="10972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黑体" panose="02010600030101010101" charset="-122"/>
                <a:ea typeface="黑体" panose="02010600030101010101" charset="-122"/>
              </a:rPr>
              <a:t>预订酒店</a:t>
            </a:r>
            <a:endParaRPr lang="zh-CN" altLang="en-US"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139565" y="4864100"/>
            <a:ext cx="10972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黑体" panose="02010600030101010101" charset="-122"/>
                <a:ea typeface="黑体" panose="02010600030101010101" charset="-122"/>
              </a:rPr>
              <a:t>线上商城</a:t>
            </a:r>
            <a:endParaRPr lang="zh-CN" altLang="en-US"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520055" y="4864100"/>
            <a:ext cx="16687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黑体" panose="02010600030101010101" charset="-122"/>
                <a:ea typeface="黑体" panose="02010600030101010101" charset="-122"/>
              </a:rPr>
              <a:t>服务</a:t>
            </a:r>
            <a:r>
              <a:rPr lang="en-US" altLang="zh-CN">
                <a:latin typeface="黑体" panose="02010600030101010101" charset="-122"/>
                <a:ea typeface="黑体" panose="02010600030101010101" charset="-122"/>
              </a:rPr>
              <a:t>/</a:t>
            </a:r>
            <a:r>
              <a:rPr lang="zh-CN" altLang="en-US">
                <a:latin typeface="黑体" panose="02010600030101010101" charset="-122"/>
                <a:ea typeface="黑体" panose="02010600030101010101" charset="-122"/>
              </a:rPr>
              <a:t>维修预约</a:t>
            </a:r>
            <a:endParaRPr lang="zh-CN" altLang="en-US"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567295" y="4864100"/>
            <a:ext cx="10972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黑体" panose="02010600030101010101" charset="-122"/>
                <a:ea typeface="黑体" panose="02010600030101010101" charset="-122"/>
              </a:rPr>
              <a:t>售房租房</a:t>
            </a:r>
            <a:endParaRPr lang="zh-CN" altLang="en-US"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358630" y="4864100"/>
            <a:ext cx="10972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黑体" panose="02010600030101010101" charset="-122"/>
                <a:ea typeface="黑体" panose="02010600030101010101" charset="-122"/>
              </a:rPr>
              <a:t>新闻资讯</a:t>
            </a:r>
            <a:endParaRPr lang="zh-CN" altLang="en-US"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949940" y="3235960"/>
            <a:ext cx="10864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… …</a:t>
            </a:r>
            <a:endParaRPr lang="en-US" altLang="zh-CN" sz="3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1116330" y="1590675"/>
            <a:ext cx="2011680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</a:rPr>
              <a:t>小程序的作用</a:t>
            </a:r>
            <a:endParaRPr lang="zh-CN" altLang="en-US" sz="2400">
              <a:solidFill>
                <a:schemeClr val="bg1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08705" y="2897505"/>
            <a:ext cx="1402080" cy="8229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2400">
                <a:solidFill>
                  <a:schemeClr val="tx1"/>
                </a:solidFill>
                <a:latin typeface="黑体" panose="02010600030101010101" charset="-122"/>
                <a:ea typeface="黑体" panose="02010600030101010101" charset="-122"/>
              </a:rPr>
              <a:t>线下</a:t>
            </a:r>
            <a:endParaRPr lang="zh-CN" altLang="en-US" sz="2400">
              <a:solidFill>
                <a:schemeClr val="tx1"/>
              </a:solidFill>
              <a:latin typeface="黑体" panose="02010600030101010101" charset="-122"/>
              <a:ea typeface="黑体" panose="02010600030101010101" charset="-122"/>
            </a:endParaRPr>
          </a:p>
          <a:p>
            <a:pPr algn="ctr"/>
            <a:r>
              <a:rPr lang="zh-CN" altLang="en-US" sz="2400">
                <a:solidFill>
                  <a:schemeClr val="tx1"/>
                </a:solidFill>
                <a:latin typeface="黑体" panose="02010600030101010101" charset="-122"/>
                <a:ea typeface="黑体" panose="02010600030101010101" charset="-122"/>
              </a:rPr>
              <a:t>（场景）</a:t>
            </a:r>
            <a:endParaRPr lang="zh-CN" altLang="en-US" sz="2400">
              <a:solidFill>
                <a:schemeClr val="tx1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17080" y="3110865"/>
            <a:ext cx="792480" cy="4679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chemeClr val="tx1"/>
                </a:solidFill>
                <a:latin typeface="黑体" panose="02010600030101010101" charset="-122"/>
                <a:ea typeface="黑体" panose="02010600030101010101" charset="-122"/>
              </a:rPr>
              <a:t>线上</a:t>
            </a:r>
            <a:endParaRPr lang="zh-CN" altLang="en-US" sz="2400">
              <a:solidFill>
                <a:schemeClr val="tx1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4860925" y="3322955"/>
            <a:ext cx="2230120" cy="0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520055" y="2709545"/>
            <a:ext cx="792480" cy="4679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C00000"/>
                </a:solidFill>
                <a:latin typeface="黑体" panose="02010600030101010101" charset="-122"/>
                <a:ea typeface="黑体" panose="02010600030101010101" charset="-122"/>
              </a:rPr>
              <a:t>直达</a:t>
            </a:r>
            <a:endParaRPr lang="zh-CN" altLang="en-US" sz="2400">
              <a:solidFill>
                <a:srgbClr val="C00000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926205" y="4323715"/>
            <a:ext cx="792480" cy="4679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2400">
                <a:solidFill>
                  <a:schemeClr val="tx1"/>
                </a:solidFill>
                <a:latin typeface="黑体" panose="02010600030101010101" charset="-122"/>
                <a:ea typeface="黑体" panose="02010600030101010101" charset="-122"/>
              </a:rPr>
              <a:t>服务</a:t>
            </a:r>
            <a:endParaRPr lang="zh-CN" altLang="en-US" sz="2400">
              <a:solidFill>
                <a:schemeClr val="tx1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117080" y="4312285"/>
            <a:ext cx="792480" cy="4679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chemeClr val="tx1"/>
                </a:solidFill>
                <a:latin typeface="黑体" panose="02010600030101010101" charset="-122"/>
                <a:ea typeface="黑体" panose="02010600030101010101" charset="-122"/>
              </a:rPr>
              <a:t>用户</a:t>
            </a:r>
            <a:endParaRPr lang="zh-CN" altLang="en-US" sz="2400">
              <a:solidFill>
                <a:schemeClr val="tx1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4860925" y="4521835"/>
            <a:ext cx="2230120" cy="0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520055" y="3936365"/>
            <a:ext cx="792480" cy="4679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C00000"/>
                </a:solidFill>
                <a:latin typeface="黑体" panose="02010600030101010101" charset="-122"/>
                <a:ea typeface="黑体" panose="02010600030101010101" charset="-122"/>
              </a:rPr>
              <a:t>直达</a:t>
            </a:r>
            <a:endParaRPr lang="zh-CN" altLang="en-US" sz="2400">
              <a:solidFill>
                <a:srgbClr val="C00000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V="1">
            <a:off x="8009255" y="4533265"/>
            <a:ext cx="1212215" cy="1905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7996555" y="3323590"/>
            <a:ext cx="1212215" cy="1905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圆角矩形 24"/>
          <p:cNvSpPr/>
          <p:nvPr/>
        </p:nvSpPr>
        <p:spPr>
          <a:xfrm>
            <a:off x="3608705" y="2366645"/>
            <a:ext cx="4598035" cy="2672715"/>
          </a:xfrm>
          <a:prstGeom prst="roundRect">
            <a:avLst/>
          </a:prstGeom>
          <a:noFill/>
          <a:ln w="38100" cmpd="sng">
            <a:solidFill>
              <a:schemeClr val="tx1">
                <a:lumMod val="95000"/>
                <a:lumOff val="5000"/>
                <a:alpha val="4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>
              <a:solidFill>
                <a:schemeClr val="tx1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221470" y="2959100"/>
            <a:ext cx="1198880" cy="710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>
                <a:solidFill>
                  <a:schemeClr val="accent6">
                    <a:lumMod val="75000"/>
                  </a:schemeClr>
                </a:solidFill>
                <a:latin typeface="黑体" panose="02010600030101010101" charset="-122"/>
                <a:ea typeface="黑体" panose="02010600030101010101" charset="-122"/>
              </a:rPr>
              <a:t>流量变现</a:t>
            </a:r>
            <a:endParaRPr lang="zh-CN" altLang="en-US" sz="2000">
              <a:solidFill>
                <a:schemeClr val="accent6">
                  <a:lumMod val="75000"/>
                </a:schemeClr>
              </a:solidFill>
              <a:latin typeface="黑体" panose="02010600030101010101" charset="-122"/>
              <a:ea typeface="黑体" panose="02010600030101010101" charset="-122"/>
            </a:endParaRPr>
          </a:p>
          <a:p>
            <a:r>
              <a:rPr lang="zh-CN" altLang="en-US" sz="2000">
                <a:solidFill>
                  <a:schemeClr val="accent6">
                    <a:lumMod val="75000"/>
                  </a:schemeClr>
                </a:solidFill>
                <a:latin typeface="黑体" panose="02010600030101010101" charset="-122"/>
                <a:ea typeface="黑体" panose="02010600030101010101" charset="-122"/>
              </a:rPr>
              <a:t>增强转化</a:t>
            </a:r>
            <a:endParaRPr lang="zh-CN" altLang="en-US" sz="2000">
              <a:solidFill>
                <a:schemeClr val="accent6">
                  <a:lumMod val="75000"/>
                </a:schemeClr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221470" y="4178935"/>
            <a:ext cx="1706880" cy="710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>
                <a:solidFill>
                  <a:schemeClr val="accent6">
                    <a:lumMod val="75000"/>
                  </a:schemeClr>
                </a:solidFill>
                <a:latin typeface="黑体" panose="02010600030101010101" charset="-122"/>
                <a:ea typeface="黑体" panose="02010600030101010101" charset="-122"/>
              </a:rPr>
              <a:t>搭建服务入口</a:t>
            </a:r>
            <a:endParaRPr lang="zh-CN" altLang="en-US" sz="2000">
              <a:solidFill>
                <a:schemeClr val="accent6">
                  <a:lumMod val="75000"/>
                </a:schemeClr>
              </a:solidFill>
              <a:latin typeface="黑体" panose="02010600030101010101" charset="-122"/>
              <a:ea typeface="黑体" panose="02010600030101010101" charset="-122"/>
            </a:endParaRPr>
          </a:p>
          <a:p>
            <a:r>
              <a:rPr lang="zh-CN" altLang="en-US" sz="2000">
                <a:solidFill>
                  <a:schemeClr val="accent6">
                    <a:lumMod val="75000"/>
                  </a:schemeClr>
                </a:solidFill>
                <a:latin typeface="黑体" panose="02010600030101010101" charset="-122"/>
                <a:ea typeface="黑体" panose="02010600030101010101" charset="-122"/>
              </a:rPr>
              <a:t>增强用户体验</a:t>
            </a:r>
            <a:endParaRPr lang="zh-CN" altLang="en-US" sz="2000">
              <a:solidFill>
                <a:schemeClr val="accent6">
                  <a:lumMod val="75000"/>
                </a:schemeClr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2515870" y="3313430"/>
            <a:ext cx="1212215" cy="1905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2515870" y="4519930"/>
            <a:ext cx="1212215" cy="1905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464310" y="3088640"/>
            <a:ext cx="1097280" cy="4679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2400">
                <a:solidFill>
                  <a:srgbClr val="FFC000"/>
                </a:solidFill>
                <a:latin typeface="黑体" panose="02010600030101010101" charset="-122"/>
                <a:ea typeface="黑体" panose="02010600030101010101" charset="-122"/>
              </a:rPr>
              <a:t>对商家</a:t>
            </a:r>
            <a:endParaRPr lang="zh-CN" altLang="en-US" sz="2400">
              <a:solidFill>
                <a:srgbClr val="FFC000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64310" y="4286885"/>
            <a:ext cx="1097280" cy="4679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2400">
                <a:solidFill>
                  <a:srgbClr val="FFC000"/>
                </a:solidFill>
                <a:latin typeface="黑体" panose="02010600030101010101" charset="-122"/>
                <a:ea typeface="黑体" panose="02010600030101010101" charset="-122"/>
              </a:rPr>
              <a:t>对用户</a:t>
            </a:r>
            <a:endParaRPr lang="zh-CN" altLang="en-US" sz="2400">
              <a:solidFill>
                <a:srgbClr val="FFC000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1116330" y="1581150"/>
            <a:ext cx="2468880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</a:rPr>
              <a:t>小程序与</a:t>
            </a:r>
            <a:r>
              <a:rPr lang="en-US" altLang="zh-CN" sz="2400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</a:rPr>
              <a:t>App</a:t>
            </a:r>
            <a:r>
              <a:rPr lang="zh-CN" altLang="en-US" sz="2400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</a:rPr>
              <a:t>对比</a:t>
            </a:r>
            <a:endParaRPr lang="zh-CN" altLang="en-US" sz="2400">
              <a:solidFill>
                <a:schemeClr val="bg1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graphicFrame>
        <p:nvGraphicFramePr>
          <p:cNvPr id="6" name="表格 5"/>
          <p:cNvGraphicFramePr/>
          <p:nvPr/>
        </p:nvGraphicFramePr>
        <p:xfrm>
          <a:off x="1631315" y="2523490"/>
          <a:ext cx="925703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7690"/>
                <a:gridCol w="3547110"/>
                <a:gridCol w="3872230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黑体" panose="02010600030101010101" charset="-122"/>
                          <a:ea typeface="黑体" panose="02010600030101010101" charset="-122"/>
                        </a:rPr>
                        <a:t>类目</a:t>
                      </a:r>
                      <a:endParaRPr lang="zh-CN" altLang="en-US" sz="18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黑体" panose="02010600030101010101" charset="-122"/>
                          <a:ea typeface="黑体" panose="02010600030101010101" charset="-122"/>
                        </a:rPr>
                        <a:t>小程序</a:t>
                      </a:r>
                      <a:endParaRPr lang="zh-CN" altLang="en-US" sz="18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黑体" panose="02010600030101010101" charset="-122"/>
                          <a:ea typeface="黑体" panose="02010600030101010101" charset="-122"/>
                        </a:rPr>
                        <a:t>App</a:t>
                      </a:r>
                      <a:endParaRPr lang="en-US" altLang="zh-CN" sz="18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黑体" panose="02010600030101010101" charset="-122"/>
                          <a:ea typeface="黑体" panose="02010600030101010101" charset="-122"/>
                        </a:rPr>
                        <a:t>入口</a:t>
                      </a:r>
                      <a:endParaRPr lang="zh-CN" altLang="en-US" sz="16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黑体" panose="02010600030101010101" charset="-122"/>
                          <a:ea typeface="黑体" panose="02010600030101010101" charset="-122"/>
                        </a:rPr>
                        <a:t>多达</a:t>
                      </a:r>
                      <a:r>
                        <a:rPr lang="en-US" altLang="zh-CN" sz="1600">
                          <a:latin typeface="黑体" panose="02010600030101010101" charset="-122"/>
                          <a:ea typeface="黑体" panose="02010600030101010101" charset="-122"/>
                        </a:rPr>
                        <a:t>41</a:t>
                      </a:r>
                      <a:r>
                        <a:rPr lang="zh-CN" altLang="en-US" sz="1600">
                          <a:latin typeface="黑体" panose="02010600030101010101" charset="-122"/>
                          <a:ea typeface="黑体" panose="02010600030101010101" charset="-122"/>
                        </a:rPr>
                        <a:t>个场景</a:t>
                      </a:r>
                      <a:r>
                        <a:rPr lang="zh-CN" altLang="en-US" sz="1600">
                          <a:latin typeface="黑体" panose="02010600030101010101" charset="-122"/>
                          <a:ea typeface="黑体" panose="02010600030101010101" charset="-122"/>
                          <a:sym typeface="+mn-ea"/>
                        </a:rPr>
                        <a:t>入口</a:t>
                      </a:r>
                      <a:endParaRPr lang="zh-CN" altLang="en-US" sz="16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latin typeface="黑体" panose="02010600030101010101" charset="-122"/>
                          <a:ea typeface="黑体" panose="02010600030101010101" charset="-122"/>
                        </a:rPr>
                        <a:t>AppStore</a:t>
                      </a:r>
                      <a:endParaRPr lang="en-US" altLang="zh-CN" sz="16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黑体" panose="02010600030101010101" charset="-122"/>
                          <a:ea typeface="黑体" panose="02010600030101010101" charset="-122"/>
                        </a:rPr>
                        <a:t>功能</a:t>
                      </a:r>
                      <a:endParaRPr lang="zh-CN" altLang="en-US" sz="16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黑体" panose="02010600030101010101" charset="-122"/>
                          <a:ea typeface="黑体" panose="02010600030101010101" charset="-122"/>
                        </a:rPr>
                        <a:t>为用户提供核心功能</a:t>
                      </a:r>
                      <a:endParaRPr lang="zh-CN" altLang="en-US" sz="16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黑体" panose="02010600030101010101" charset="-122"/>
                          <a:ea typeface="黑体" panose="02010600030101010101" charset="-122"/>
                        </a:rPr>
                        <a:t>核心功能</a:t>
                      </a:r>
                      <a:r>
                        <a:rPr lang="en-US" altLang="zh-CN" sz="1600">
                          <a:latin typeface="黑体" panose="02010600030101010101" charset="-122"/>
                          <a:ea typeface="黑体" panose="02010600030101010101" charset="-122"/>
                        </a:rPr>
                        <a:t>+</a:t>
                      </a:r>
                      <a:r>
                        <a:rPr lang="zh-CN" altLang="en-US" sz="1600">
                          <a:latin typeface="黑体" panose="02010600030101010101" charset="-122"/>
                          <a:ea typeface="黑体" panose="02010600030101010101" charset="-122"/>
                        </a:rPr>
                        <a:t>衍生功能</a:t>
                      </a:r>
                      <a:endParaRPr lang="zh-CN" altLang="en-US" sz="16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黑体" panose="02010600030101010101" charset="-122"/>
                          <a:ea typeface="黑体" panose="02010600030101010101" charset="-122"/>
                        </a:rPr>
                        <a:t>推广运营成本</a:t>
                      </a:r>
                      <a:endParaRPr lang="zh-CN" altLang="en-US" sz="16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黑体" panose="02010600030101010101" charset="-122"/>
                          <a:ea typeface="黑体" panose="02010600030101010101" charset="-122"/>
                        </a:rPr>
                        <a:t>微信庞大自然流量，推广成本较低</a:t>
                      </a:r>
                      <a:endParaRPr lang="zh-CN" altLang="en-US" sz="16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latin typeface="黑体" panose="02010600030101010101" charset="-122"/>
                          <a:ea typeface="黑体" panose="02010600030101010101" charset="-122"/>
                        </a:rPr>
                        <a:t>ASO</a:t>
                      </a:r>
                      <a:r>
                        <a:rPr lang="zh-CN" altLang="en-US" sz="1600">
                          <a:latin typeface="黑体" panose="02010600030101010101" charset="-122"/>
                          <a:ea typeface="黑体" panose="02010600030101010101" charset="-122"/>
                        </a:rPr>
                        <a:t>及其他平台推广成本较高，效果有限</a:t>
                      </a:r>
                      <a:endParaRPr lang="zh-CN" altLang="en-US" sz="16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黑体" panose="02010600030101010101" charset="-122"/>
                          <a:ea typeface="黑体" panose="02010600030101010101" charset="-122"/>
                        </a:rPr>
                        <a:t>开发难度</a:t>
                      </a:r>
                      <a:endParaRPr lang="zh-CN" altLang="en-US" sz="16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黑体" panose="02010600030101010101" charset="-122"/>
                          <a:ea typeface="黑体" panose="02010600030101010101" charset="-122"/>
                        </a:rPr>
                        <a:t>运用第三方平台可独立操作</a:t>
                      </a:r>
                      <a:endParaRPr lang="zh-CN" altLang="en-US" sz="16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黑体" panose="02010600030101010101" charset="-122"/>
                          <a:ea typeface="黑体" panose="02010600030101010101" charset="-122"/>
                        </a:rPr>
                        <a:t>开发周期长、技术门槛高</a:t>
                      </a:r>
                      <a:endParaRPr lang="zh-CN" altLang="en-US" sz="16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黑体" panose="02010600030101010101" charset="-122"/>
                          <a:ea typeface="黑体" panose="02010600030101010101" charset="-122"/>
                        </a:rPr>
                        <a:t>用户体验</a:t>
                      </a:r>
                      <a:endParaRPr lang="zh-CN" altLang="en-US" sz="16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黑体" panose="02010600030101010101" charset="-122"/>
                          <a:ea typeface="黑体" panose="02010600030101010101" charset="-122"/>
                        </a:rPr>
                        <a:t>无需安装、用完即走</a:t>
                      </a:r>
                      <a:endParaRPr lang="zh-CN" altLang="en-US" sz="16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黑体" panose="02010600030101010101" charset="-122"/>
                          <a:ea typeface="黑体" panose="02010600030101010101" charset="-122"/>
                        </a:rPr>
                        <a:t>占用手机内存</a:t>
                      </a:r>
                      <a:endParaRPr lang="zh-CN" altLang="en-US" sz="1600">
                        <a:latin typeface="黑体" panose="02010600030101010101" charset="-122"/>
                        <a:ea typeface="黑体" panose="02010600030101010101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1116330" y="1581150"/>
            <a:ext cx="2316480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</a:rPr>
              <a:t>小程序与</a:t>
            </a:r>
            <a:r>
              <a:rPr lang="en-US" altLang="zh-CN" sz="2400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</a:rPr>
              <a:t>H5</a:t>
            </a:r>
            <a:r>
              <a:rPr lang="zh-CN" altLang="en-US" sz="2400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</a:rPr>
              <a:t>对比</a:t>
            </a:r>
            <a:endParaRPr lang="zh-CN" altLang="en-US" sz="2400">
              <a:solidFill>
                <a:schemeClr val="bg1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71700" y="3312160"/>
            <a:ext cx="2341880" cy="3962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latin typeface="黑体" panose="02010600030101010101" charset="-122"/>
                <a:ea typeface="黑体" panose="02010600030101010101" charset="-122"/>
              </a:rPr>
              <a:t>1</a:t>
            </a:r>
            <a:r>
              <a:rPr lang="zh-CN" altLang="en-US" sz="2000">
                <a:latin typeface="黑体" panose="02010600030101010101" charset="-122"/>
                <a:ea typeface="黑体" panose="02010600030101010101" charset="-122"/>
              </a:rPr>
              <a:t>、运行环境的不同</a:t>
            </a:r>
            <a:endParaRPr lang="zh-CN" altLang="en-US" sz="2000"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171700" y="3811905"/>
            <a:ext cx="2132330" cy="4057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latin typeface="黑体" panose="02010600030101010101" charset="-122"/>
                <a:ea typeface="黑体" panose="02010600030101010101" charset="-122"/>
              </a:rPr>
              <a:t>2</a:t>
            </a:r>
            <a:r>
              <a:rPr lang="zh-CN" altLang="en-US" sz="2000">
                <a:latin typeface="黑体" panose="02010600030101010101" charset="-122"/>
                <a:ea typeface="黑体" panose="02010600030101010101" charset="-122"/>
              </a:rPr>
              <a:t>、开发成本不同</a:t>
            </a:r>
            <a:endParaRPr lang="zh-CN" altLang="en-US" sz="2000"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171700" y="4301490"/>
            <a:ext cx="2897505" cy="4057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黑体" panose="02010600030101010101" charset="-122"/>
                <a:ea typeface="黑体" panose="02010600030101010101" charset="-122"/>
              </a:rPr>
              <a:t>3</a:t>
            </a:r>
            <a:r>
              <a:rPr lang="zh-CN" altLang="en-US" sz="2000">
                <a:solidFill>
                  <a:schemeClr val="tx1"/>
                </a:solidFill>
                <a:latin typeface="黑体" panose="02010600030101010101" charset="-122"/>
                <a:ea typeface="黑体" panose="02010600030101010101" charset="-122"/>
              </a:rPr>
              <a:t>、获取系统级权限不同</a:t>
            </a:r>
            <a:endParaRPr lang="zh-CN" altLang="en-US" sz="2000">
              <a:solidFill>
                <a:schemeClr val="tx1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475220" y="3340100"/>
            <a:ext cx="2091055" cy="4057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rgbClr val="C00000"/>
                </a:solidFill>
                <a:latin typeface="黑体" panose="02010600030101010101" charset="-122"/>
                <a:ea typeface="黑体" panose="02010600030101010101" charset="-122"/>
              </a:rPr>
              <a:t>1</a:t>
            </a:r>
            <a:r>
              <a:rPr lang="zh-CN" altLang="en-US" sz="2000">
                <a:solidFill>
                  <a:srgbClr val="C00000"/>
                </a:solidFill>
                <a:latin typeface="黑体" panose="02010600030101010101" charset="-122"/>
                <a:ea typeface="黑体" panose="02010600030101010101" charset="-122"/>
              </a:rPr>
              <a:t>、用户体验不同</a:t>
            </a:r>
            <a:endParaRPr lang="zh-CN" altLang="en-US" sz="2000">
              <a:solidFill>
                <a:srgbClr val="C00000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471410" y="3825875"/>
            <a:ext cx="2132330" cy="4057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rgbClr val="C00000"/>
                </a:solidFill>
                <a:latin typeface="黑体" panose="02010600030101010101" charset="-122"/>
                <a:ea typeface="黑体" panose="02010600030101010101" charset="-122"/>
              </a:rPr>
              <a:t>2</a:t>
            </a:r>
            <a:r>
              <a:rPr lang="zh-CN" altLang="en-US" sz="2000">
                <a:solidFill>
                  <a:srgbClr val="C00000"/>
                </a:solidFill>
                <a:latin typeface="黑体" panose="02010600030101010101" charset="-122"/>
                <a:ea typeface="黑体" panose="02010600030101010101" charset="-122"/>
              </a:rPr>
              <a:t>、使用场景不同</a:t>
            </a:r>
            <a:endParaRPr lang="zh-CN" altLang="en-US" sz="2000">
              <a:solidFill>
                <a:srgbClr val="C00000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710180" y="2527300"/>
            <a:ext cx="1960880" cy="4057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>
                <a:latin typeface="黑体" panose="02010600030101010101" charset="-122"/>
                <a:ea typeface="黑体" panose="02010600030101010101" charset="-122"/>
              </a:rPr>
              <a:t>从开发者角度讲</a:t>
            </a:r>
            <a:endParaRPr lang="zh-CN" altLang="en-US" sz="2000"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726680" y="2525395"/>
            <a:ext cx="1706880" cy="4057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>
                <a:latin typeface="黑体" panose="02010600030101010101" charset="-122"/>
                <a:ea typeface="黑体" panose="02010600030101010101" charset="-122"/>
              </a:rPr>
              <a:t>从产品角度讲</a:t>
            </a:r>
            <a:endParaRPr lang="zh-CN" altLang="en-US" sz="2000"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011045" y="2366645"/>
            <a:ext cx="3321050" cy="2672715"/>
          </a:xfrm>
          <a:prstGeom prst="roundRect">
            <a:avLst/>
          </a:prstGeom>
          <a:noFill/>
          <a:ln w="38100" cmpd="sng">
            <a:solidFill>
              <a:schemeClr val="tx1">
                <a:lumMod val="95000"/>
                <a:lumOff val="5000"/>
                <a:alpha val="4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6891655" y="2366645"/>
            <a:ext cx="3321050" cy="2672715"/>
          </a:xfrm>
          <a:prstGeom prst="roundRect">
            <a:avLst/>
          </a:prstGeom>
          <a:noFill/>
          <a:ln w="38100" cmpd="sng">
            <a:solidFill>
              <a:schemeClr val="tx1">
                <a:lumMod val="95000"/>
                <a:lumOff val="5000"/>
                <a:alpha val="4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>
              <a:solidFill>
                <a:schemeClr val="tx1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6910705" y="2988310"/>
            <a:ext cx="3279140" cy="635"/>
          </a:xfrm>
          <a:prstGeom prst="line">
            <a:avLst/>
          </a:prstGeom>
          <a:ln w="25400">
            <a:solidFill>
              <a:schemeClr val="tx1">
                <a:lumMod val="95000"/>
                <a:lumOff val="5000"/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2032000" y="2988945"/>
            <a:ext cx="3279140" cy="635"/>
          </a:xfrm>
          <a:prstGeom prst="line">
            <a:avLst/>
          </a:prstGeom>
          <a:ln w="25400">
            <a:solidFill>
              <a:schemeClr val="tx1">
                <a:lumMod val="95000"/>
                <a:lumOff val="5000"/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1116330" y="1581150"/>
            <a:ext cx="2316480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</a:rPr>
              <a:t>小程序与</a:t>
            </a:r>
            <a:r>
              <a:rPr lang="en-US" altLang="zh-CN" sz="2400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</a:rPr>
              <a:t>H5</a:t>
            </a:r>
            <a:r>
              <a:rPr lang="zh-CN" altLang="en-US" sz="2400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</a:rPr>
              <a:t>对比</a:t>
            </a:r>
            <a:endParaRPr lang="zh-CN" altLang="en-US" sz="2400">
              <a:solidFill>
                <a:schemeClr val="bg1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32510" y="2291715"/>
            <a:ext cx="2087880" cy="3962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rgbClr val="C00000"/>
                </a:solidFill>
                <a:latin typeface="黑体" panose="02010600030101010101" charset="-122"/>
                <a:ea typeface="黑体" panose="02010600030101010101" charset="-122"/>
              </a:rPr>
              <a:t>1</a:t>
            </a:r>
            <a:r>
              <a:rPr lang="zh-CN" altLang="en-US" sz="2000">
                <a:solidFill>
                  <a:srgbClr val="C00000"/>
                </a:solidFill>
                <a:latin typeface="黑体" panose="02010600030101010101" charset="-122"/>
                <a:ea typeface="黑体" panose="02010600030101010101" charset="-122"/>
              </a:rPr>
              <a:t>、用户体验不同</a:t>
            </a:r>
            <a:endParaRPr lang="zh-CN" altLang="en-US" sz="2000">
              <a:solidFill>
                <a:srgbClr val="C00000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18540" y="2790190"/>
            <a:ext cx="10469880" cy="21945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 fontAlgn="auto">
              <a:lnSpc>
                <a:spcPts val="2760"/>
              </a:lnSpc>
            </a:pPr>
            <a:r>
              <a:rPr lang="en-US" altLang="zh-CN" sz="2000">
                <a:latin typeface="黑体" panose="02010600030101010101" charset="-122"/>
                <a:ea typeface="黑体" panose="02010600030101010101" charset="-122"/>
              </a:rPr>
              <a:t>HTML5应用面对复杂的业务逻辑或者丰富的页面交互时，它的体验总是不尽人意，</a:t>
            </a:r>
            <a:r>
              <a:rPr lang="zh-CN" altLang="en-US" sz="2000">
                <a:latin typeface="黑体" panose="02010600030101010101" charset="-122"/>
                <a:ea typeface="黑体" panose="02010600030101010101" charset="-122"/>
              </a:rPr>
              <a:t>有明显的延</a:t>
            </a:r>
            <a:endParaRPr lang="zh-CN" altLang="en-US" sz="2000">
              <a:latin typeface="黑体" panose="02010600030101010101" charset="-122"/>
              <a:ea typeface="黑体" panose="02010600030101010101" charset="-122"/>
            </a:endParaRPr>
          </a:p>
          <a:p>
            <a:pPr algn="l" fontAlgn="auto">
              <a:lnSpc>
                <a:spcPts val="2760"/>
              </a:lnSpc>
            </a:pPr>
            <a:r>
              <a:rPr lang="zh-CN" altLang="en-US" sz="2000">
                <a:latin typeface="黑体" panose="02010600030101010101" charset="-122"/>
                <a:ea typeface="黑体" panose="02010600030101010101" charset="-122"/>
              </a:rPr>
              <a:t>迟卡顿现象，</a:t>
            </a:r>
            <a:r>
              <a:rPr lang="en-US" altLang="zh-CN" sz="2000">
                <a:latin typeface="黑体" panose="02010600030101010101" charset="-122"/>
                <a:ea typeface="黑体" panose="02010600030101010101" charset="-122"/>
              </a:rPr>
              <a:t>需要不断的对项目优化来提升用户体验</a:t>
            </a:r>
            <a:r>
              <a:rPr lang="zh-CN" altLang="en-US" sz="2000">
                <a:latin typeface="黑体" panose="02010600030101010101" charset="-122"/>
                <a:ea typeface="黑体" panose="02010600030101010101" charset="-122"/>
              </a:rPr>
              <a:t>；</a:t>
            </a:r>
            <a:endParaRPr lang="zh-CN" altLang="en-US" sz="2000">
              <a:latin typeface="黑体" panose="02010600030101010101" charset="-122"/>
              <a:ea typeface="黑体" panose="02010600030101010101" charset="-122"/>
            </a:endParaRPr>
          </a:p>
          <a:p>
            <a:pPr algn="l" fontAlgn="auto">
              <a:lnSpc>
                <a:spcPts val="2760"/>
              </a:lnSpc>
            </a:pPr>
            <a:endParaRPr lang="zh-CN" altLang="en-US" sz="2400">
              <a:latin typeface="黑体" panose="02010600030101010101" charset="-122"/>
              <a:ea typeface="黑体" panose="02010600030101010101" charset="-122"/>
            </a:endParaRPr>
          </a:p>
          <a:p>
            <a:pPr algn="l" fontAlgn="auto">
              <a:lnSpc>
                <a:spcPts val="2760"/>
              </a:lnSpc>
            </a:pPr>
            <a:r>
              <a:rPr lang="zh-CN" altLang="en-US" sz="2000">
                <a:latin typeface="黑体" panose="02010600030101010101" charset="-122"/>
                <a:ea typeface="黑体" panose="02010600030101010101" charset="-122"/>
              </a:rPr>
              <a:t>而</a:t>
            </a:r>
            <a:r>
              <a:rPr lang="en-US" altLang="zh-CN" sz="2000">
                <a:latin typeface="黑体" panose="02010600030101010101" charset="-122"/>
                <a:ea typeface="黑体" panose="02010600030101010101" charset="-122"/>
              </a:rPr>
              <a:t>微信小程序运行环境独立</a:t>
            </a:r>
            <a:r>
              <a:rPr lang="zh-CN" altLang="en-US" sz="2000">
                <a:latin typeface="黑体" panose="02010600030101010101" charset="-122"/>
                <a:ea typeface="黑体" panose="02010600030101010101" charset="-122"/>
              </a:rPr>
              <a:t>，对于HTML5 </a:t>
            </a:r>
            <a:r>
              <a:rPr lang="en-US" altLang="zh-CN" sz="2000">
                <a:latin typeface="黑体" panose="02010600030101010101" charset="-122"/>
                <a:ea typeface="黑体" panose="02010600030101010101" charset="-122"/>
              </a:rPr>
              <a:t>web</a:t>
            </a:r>
            <a:r>
              <a:rPr lang="zh-CN" altLang="en-US" sz="2000">
                <a:latin typeface="黑体" panose="02010600030101010101" charset="-122"/>
                <a:ea typeface="黑体" panose="02010600030101010101" charset="-122"/>
              </a:rPr>
              <a:t>应用能获得更多的系统权限，这些系统权限都可</a:t>
            </a:r>
            <a:endParaRPr lang="zh-CN" altLang="en-US" sz="2000">
              <a:latin typeface="黑体" panose="02010600030101010101" charset="-122"/>
              <a:ea typeface="黑体" panose="02010600030101010101" charset="-122"/>
            </a:endParaRPr>
          </a:p>
          <a:p>
            <a:pPr algn="l" fontAlgn="auto">
              <a:lnSpc>
                <a:spcPts val="2760"/>
              </a:lnSpc>
            </a:pPr>
            <a:r>
              <a:rPr lang="zh-CN" altLang="en-US" sz="2000">
                <a:latin typeface="黑体" panose="02010600030101010101" charset="-122"/>
                <a:ea typeface="黑体" panose="02010600030101010101" charset="-122"/>
              </a:rPr>
              <a:t>以和微信小程序无缝衔接，使小程序在实现相对复杂的功能交互时，能拥有和NativeApp类似</a:t>
            </a:r>
            <a:endParaRPr lang="zh-CN" altLang="en-US" sz="2000">
              <a:latin typeface="黑体" panose="02010600030101010101" charset="-122"/>
              <a:ea typeface="黑体" panose="02010600030101010101" charset="-122"/>
            </a:endParaRPr>
          </a:p>
          <a:p>
            <a:pPr algn="l" fontAlgn="auto">
              <a:lnSpc>
                <a:spcPts val="2760"/>
              </a:lnSpc>
            </a:pPr>
            <a:r>
              <a:rPr lang="zh-CN" altLang="en-US" sz="2000">
                <a:latin typeface="黑体" panose="02010600030101010101" charset="-122"/>
                <a:ea typeface="黑体" panose="02010600030101010101" charset="-122"/>
              </a:rPr>
              <a:t>的流畅性能。</a:t>
            </a:r>
            <a:endParaRPr lang="zh-CN" altLang="en-US" sz="2000">
              <a:latin typeface="黑体" panose="02010600030101010101" charset="-122"/>
              <a:ea typeface="黑体" panose="02010600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1116330" y="1581150"/>
            <a:ext cx="2316480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</a:rPr>
              <a:t>小程序与</a:t>
            </a:r>
            <a:r>
              <a:rPr lang="en-US" altLang="zh-CN" sz="2400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</a:rPr>
              <a:t>H5</a:t>
            </a:r>
            <a:r>
              <a:rPr lang="zh-CN" altLang="en-US" sz="2400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</a:rPr>
              <a:t>对比</a:t>
            </a:r>
            <a:endParaRPr lang="zh-CN" altLang="en-US" sz="2400">
              <a:solidFill>
                <a:schemeClr val="bg1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60450" y="2396490"/>
            <a:ext cx="2132330" cy="4057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rgbClr val="C00000"/>
                </a:solidFill>
                <a:latin typeface="黑体" panose="02010600030101010101" charset="-122"/>
                <a:ea typeface="黑体" panose="02010600030101010101" charset="-122"/>
              </a:rPr>
              <a:t>2</a:t>
            </a:r>
            <a:r>
              <a:rPr lang="zh-CN" altLang="en-US" sz="2000">
                <a:solidFill>
                  <a:srgbClr val="C00000"/>
                </a:solidFill>
                <a:latin typeface="黑体" panose="02010600030101010101" charset="-122"/>
                <a:ea typeface="黑体" panose="02010600030101010101" charset="-122"/>
              </a:rPr>
              <a:t>、使用场景不同</a:t>
            </a:r>
            <a:endParaRPr lang="zh-CN" altLang="en-US" sz="2000">
              <a:solidFill>
                <a:srgbClr val="C00000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18540" y="2887980"/>
            <a:ext cx="10342880" cy="18440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 fontAlgn="auto">
              <a:lnSpc>
                <a:spcPts val="2760"/>
              </a:lnSpc>
            </a:pPr>
            <a:r>
              <a:rPr lang="zh-CN" sz="2000">
                <a:latin typeface="黑体" panose="02010600030101010101" charset="-122"/>
                <a:ea typeface="黑体" panose="02010600030101010101" charset="-122"/>
              </a:rPr>
              <a:t>由于</a:t>
            </a:r>
            <a:r>
              <a:rPr sz="2000">
                <a:latin typeface="黑体" panose="02010600030101010101" charset="-122"/>
                <a:ea typeface="黑体" panose="02010600030101010101" charset="-122"/>
              </a:rPr>
              <a:t>H5页面在</a:t>
            </a:r>
            <a:r>
              <a:rPr lang="zh-CN" sz="2000">
                <a:latin typeface="黑体" panose="02010600030101010101" charset="-122"/>
                <a:ea typeface="黑体" panose="02010600030101010101" charset="-122"/>
              </a:rPr>
              <a:t>用户</a:t>
            </a:r>
            <a:r>
              <a:rPr sz="2000">
                <a:latin typeface="黑体" panose="02010600030101010101" charset="-122"/>
                <a:ea typeface="黑体" panose="02010600030101010101" charset="-122"/>
              </a:rPr>
              <a:t>留存和唤醒上</a:t>
            </a:r>
            <a:r>
              <a:rPr lang="zh-CN" sz="2000">
                <a:latin typeface="黑体" panose="02010600030101010101" charset="-122"/>
                <a:ea typeface="黑体" panose="02010600030101010101" charset="-122"/>
              </a:rPr>
              <a:t>表现较差（入口单一），</a:t>
            </a:r>
            <a:r>
              <a:rPr sz="2000">
                <a:latin typeface="黑体" panose="02010600030101010101" charset="-122"/>
                <a:ea typeface="黑体" panose="02010600030101010101" charset="-122"/>
              </a:rPr>
              <a:t>无法被单独沉淀用户（无法直接关</a:t>
            </a:r>
            <a:endParaRPr sz="2000">
              <a:latin typeface="黑体" panose="02010600030101010101" charset="-122"/>
              <a:ea typeface="黑体" panose="02010600030101010101" charset="-122"/>
            </a:endParaRPr>
          </a:p>
          <a:p>
            <a:pPr algn="l" fontAlgn="auto">
              <a:lnSpc>
                <a:spcPts val="2760"/>
              </a:lnSpc>
            </a:pPr>
            <a:r>
              <a:rPr sz="2000">
                <a:latin typeface="黑体" panose="02010600030101010101" charset="-122"/>
                <a:ea typeface="黑体" panose="02010600030101010101" charset="-122"/>
              </a:rPr>
              <a:t>注），一般都是配合公众号或者APP</a:t>
            </a:r>
            <a:r>
              <a:rPr lang="zh-CN" sz="2000">
                <a:latin typeface="黑体" panose="02010600030101010101" charset="-122"/>
                <a:ea typeface="黑体" panose="02010600030101010101" charset="-122"/>
              </a:rPr>
              <a:t>出现；</a:t>
            </a:r>
            <a:endParaRPr lang="zh-CN" sz="2000">
              <a:latin typeface="黑体" panose="02010600030101010101" charset="-122"/>
              <a:ea typeface="黑体" panose="02010600030101010101" charset="-122"/>
            </a:endParaRPr>
          </a:p>
          <a:p>
            <a:pPr algn="l" fontAlgn="auto">
              <a:lnSpc>
                <a:spcPts val="2760"/>
              </a:lnSpc>
            </a:pPr>
            <a:endParaRPr lang="zh-CN" sz="2000">
              <a:latin typeface="黑体" panose="02010600030101010101" charset="-122"/>
              <a:ea typeface="黑体" panose="02010600030101010101" charset="-122"/>
            </a:endParaRPr>
          </a:p>
          <a:p>
            <a:pPr algn="l" fontAlgn="auto">
              <a:lnSpc>
                <a:spcPts val="2760"/>
              </a:lnSpc>
            </a:pPr>
            <a:r>
              <a:rPr lang="zh-CN" sz="2000">
                <a:latin typeface="黑体" panose="02010600030101010101" charset="-122"/>
                <a:ea typeface="黑体" panose="02010600030101010101" charset="-122"/>
              </a:rPr>
              <a:t>微信小程序入口场景多达</a:t>
            </a:r>
            <a:r>
              <a:rPr lang="en-US" altLang="zh-CN" sz="2000">
                <a:latin typeface="黑体" panose="02010600030101010101" charset="-122"/>
                <a:ea typeface="黑体" panose="02010600030101010101" charset="-122"/>
              </a:rPr>
              <a:t>40</a:t>
            </a:r>
            <a:r>
              <a:rPr lang="zh-CN" altLang="en-US" sz="2000">
                <a:latin typeface="黑体" panose="02010600030101010101" charset="-122"/>
                <a:ea typeface="黑体" panose="02010600030101010101" charset="-122"/>
              </a:rPr>
              <a:t>多个，无论线上还是线下，使用场景非常丰富，多场景入口更适</a:t>
            </a:r>
            <a:endParaRPr lang="zh-CN" altLang="en-US" sz="2000">
              <a:latin typeface="黑体" panose="02010600030101010101" charset="-122"/>
              <a:ea typeface="黑体" panose="02010600030101010101" charset="-122"/>
            </a:endParaRPr>
          </a:p>
          <a:p>
            <a:pPr algn="l" fontAlgn="auto">
              <a:lnSpc>
                <a:spcPts val="2760"/>
              </a:lnSpc>
            </a:pPr>
            <a:r>
              <a:rPr lang="zh-CN" altLang="en-US" sz="2000">
                <a:latin typeface="黑体" panose="02010600030101010101" charset="-122"/>
                <a:ea typeface="黑体" panose="02010600030101010101" charset="-122"/>
              </a:rPr>
              <a:t>合线下商家引流。</a:t>
            </a:r>
            <a:endParaRPr lang="zh-CN" altLang="en-US" sz="2000">
              <a:latin typeface="黑体" panose="02010600030101010101" charset="-122"/>
              <a:ea typeface="黑体" panose="02010600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下箭头 15"/>
          <p:cNvSpPr/>
          <p:nvPr/>
        </p:nvSpPr>
        <p:spPr>
          <a:xfrm>
            <a:off x="5192395" y="2793365"/>
            <a:ext cx="473710" cy="23977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16330" y="1581150"/>
            <a:ext cx="2316480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</a:rPr>
              <a:t>小程序与公众号</a:t>
            </a:r>
            <a:endParaRPr lang="zh-CN" altLang="en-US" sz="2400">
              <a:solidFill>
                <a:schemeClr val="bg1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2733675" y="3324225"/>
            <a:ext cx="6879590" cy="4159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517015" y="3303270"/>
            <a:ext cx="1097280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C00000"/>
                </a:solidFill>
                <a:latin typeface="黑体" panose="02010600030101010101" charset="-122"/>
                <a:ea typeface="黑体" panose="02010600030101010101" charset="-122"/>
              </a:rPr>
              <a:t>公众号</a:t>
            </a:r>
            <a:endParaRPr lang="zh-CN" altLang="en-US" sz="2400">
              <a:solidFill>
                <a:srgbClr val="C00000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91560" y="2227580"/>
            <a:ext cx="5008880" cy="3962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>
                <a:latin typeface="黑体" panose="02010600030101010101" charset="-122"/>
                <a:ea typeface="黑体" panose="02010600030101010101" charset="-122"/>
              </a:rPr>
              <a:t>公众号强调横向价值，小程序强调纵向能力</a:t>
            </a:r>
            <a:endParaRPr lang="zh-CN" altLang="en-US" sz="2000"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3692525" y="3199130"/>
            <a:ext cx="666750" cy="666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5099685" y="3199130"/>
            <a:ext cx="666750" cy="666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507480" y="3198495"/>
            <a:ext cx="666750" cy="666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7919720" y="3198495"/>
            <a:ext cx="666750" cy="666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666105" y="4251960"/>
            <a:ext cx="1097280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C00000"/>
                </a:solidFill>
                <a:latin typeface="黑体" panose="02010600030101010101" charset="-122"/>
                <a:ea typeface="黑体" panose="02010600030101010101" charset="-122"/>
              </a:rPr>
              <a:t>小程序</a:t>
            </a:r>
            <a:endParaRPr lang="zh-CN" altLang="en-US" sz="2400">
              <a:solidFill>
                <a:srgbClr val="C00000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690620" y="3348990"/>
            <a:ext cx="6400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</a:rPr>
              <a:t>营销</a:t>
            </a:r>
            <a:endParaRPr lang="zh-CN" altLang="en-US">
              <a:solidFill>
                <a:schemeClr val="bg1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109210" y="3349625"/>
            <a:ext cx="6400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</a:rPr>
              <a:t>服务</a:t>
            </a:r>
            <a:endParaRPr lang="zh-CN" altLang="en-US">
              <a:solidFill>
                <a:schemeClr val="bg1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534150" y="3349625"/>
            <a:ext cx="6400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</a:rPr>
              <a:t>内容</a:t>
            </a:r>
            <a:endParaRPr lang="zh-CN" altLang="en-US">
              <a:solidFill>
                <a:schemeClr val="bg1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933055" y="3333750"/>
            <a:ext cx="6400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</a:rPr>
              <a:t>交易</a:t>
            </a:r>
            <a:endParaRPr lang="zh-CN" altLang="en-US">
              <a:solidFill>
                <a:schemeClr val="bg1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1270000" y="1555115"/>
            <a:ext cx="2621280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</a:rPr>
              <a:t>微信的四大价值观</a:t>
            </a:r>
            <a:endParaRPr lang="zh-CN" altLang="en-US" sz="2400">
              <a:solidFill>
                <a:schemeClr val="bg1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pic>
        <p:nvPicPr>
          <p:cNvPr id="20" name="图片 19" descr="1aab2748174d6e6f4b0e1f1c63c2bb8a_1483921508"/>
          <p:cNvPicPr>
            <a:picLocks noChangeAspect="1"/>
          </p:cNvPicPr>
          <p:nvPr/>
        </p:nvPicPr>
        <p:blipFill>
          <a:blip r:embed="rId1"/>
          <a:srcRect l="44273"/>
          <a:stretch>
            <a:fillRect/>
          </a:stretch>
        </p:blipFill>
        <p:spPr>
          <a:xfrm>
            <a:off x="9512935" y="2078990"/>
            <a:ext cx="2687955" cy="32150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74445" y="2506980"/>
            <a:ext cx="3688080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solidFill>
                  <a:srgbClr val="333F50"/>
                </a:solidFill>
                <a:latin typeface="黑体" panose="02010600030101010101" charset="-122"/>
                <a:ea typeface="黑体" panose="02010600030101010101" charset="-122"/>
              </a:rPr>
              <a:t>1</a:t>
            </a:r>
            <a:r>
              <a:rPr lang="zh-CN" altLang="en-US" sz="2400">
                <a:solidFill>
                  <a:srgbClr val="333F50"/>
                </a:solidFill>
                <a:latin typeface="黑体" panose="02010600030101010101" charset="-122"/>
                <a:ea typeface="黑体" panose="02010600030101010101" charset="-122"/>
              </a:rPr>
              <a:t>、一切以用户价值为依归</a:t>
            </a:r>
            <a:endParaRPr lang="zh-CN" altLang="en-US" sz="2400">
              <a:solidFill>
                <a:srgbClr val="333F50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70000" y="3098800"/>
            <a:ext cx="2827020" cy="4679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400">
                <a:solidFill>
                  <a:srgbClr val="333F50"/>
                </a:solidFill>
                <a:latin typeface="黑体" panose="02010600030101010101" charset="-122"/>
                <a:ea typeface="黑体" panose="02010600030101010101" charset="-122"/>
              </a:rPr>
              <a:t>2</a:t>
            </a:r>
            <a:r>
              <a:rPr lang="zh-CN" altLang="en-US" sz="2400">
                <a:solidFill>
                  <a:srgbClr val="333F50"/>
                </a:solidFill>
                <a:latin typeface="黑体" panose="02010600030101010101" charset="-122"/>
                <a:ea typeface="黑体" panose="02010600030101010101" charset="-122"/>
              </a:rPr>
              <a:t>、让创造发挥价值</a:t>
            </a:r>
            <a:endParaRPr lang="zh-CN" altLang="en-US" sz="2400">
              <a:solidFill>
                <a:srgbClr val="333F50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75080" y="3705225"/>
            <a:ext cx="4050030" cy="4679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400">
                <a:solidFill>
                  <a:srgbClr val="333F50"/>
                </a:solidFill>
                <a:latin typeface="黑体" panose="02010600030101010101" charset="-122"/>
                <a:ea typeface="黑体" panose="02010600030101010101" charset="-122"/>
              </a:rPr>
              <a:t>3</a:t>
            </a:r>
            <a:r>
              <a:rPr lang="zh-CN" altLang="en-US" sz="2400">
                <a:solidFill>
                  <a:srgbClr val="333F50"/>
                </a:solidFill>
                <a:latin typeface="黑体" panose="02010600030101010101" charset="-122"/>
                <a:ea typeface="黑体" panose="02010600030101010101" charset="-122"/>
              </a:rPr>
              <a:t>、一个好的产品用完即走的</a:t>
            </a:r>
            <a:endParaRPr lang="zh-CN" altLang="en-US" sz="2400">
              <a:solidFill>
                <a:srgbClr val="333F50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75715" y="4311015"/>
            <a:ext cx="4053840" cy="4679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400">
                <a:solidFill>
                  <a:srgbClr val="333F50"/>
                </a:solidFill>
                <a:latin typeface="黑体" panose="02010600030101010101" charset="-122"/>
                <a:ea typeface="黑体" panose="02010600030101010101" charset="-122"/>
              </a:rPr>
              <a:t>4</a:t>
            </a:r>
            <a:r>
              <a:rPr lang="zh-CN" altLang="en-US" sz="2400">
                <a:solidFill>
                  <a:srgbClr val="333F50"/>
                </a:solidFill>
                <a:latin typeface="黑体" panose="02010600030101010101" charset="-122"/>
                <a:ea typeface="黑体" panose="02010600030101010101" charset="-122"/>
              </a:rPr>
              <a:t>、让商业化存在于无形之中</a:t>
            </a:r>
            <a:endParaRPr lang="zh-CN" altLang="en-US" sz="2400">
              <a:solidFill>
                <a:srgbClr val="333F50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1116330" y="1581150"/>
            <a:ext cx="3535680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</a:rPr>
              <a:t>总结：小程序的自身优势</a:t>
            </a:r>
            <a:endParaRPr lang="zh-CN" altLang="en-US" sz="2400">
              <a:solidFill>
                <a:schemeClr val="bg1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7680" y="2305050"/>
            <a:ext cx="1998980" cy="54292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333F50"/>
                </a:solidFill>
                <a:latin typeface="黑体" panose="02010600030101010101" charset="-122"/>
                <a:ea typeface="黑体" panose="02010600030101010101" charset="-122"/>
              </a:rPr>
              <a:t>庞大的自然流量</a:t>
            </a:r>
            <a:endParaRPr lang="zh-CN" altLang="en-US" dirty="0">
              <a:solidFill>
                <a:srgbClr val="333F50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92125" y="2919413"/>
            <a:ext cx="0" cy="221234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541655" y="2900680"/>
            <a:ext cx="1945005" cy="192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0030101010101" charset="-122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600">
                <a:solidFill>
                  <a:srgbClr val="333F50"/>
                </a:solidFill>
                <a:latin typeface="黑体" panose="02010600030101010101" charset="-122"/>
              </a:rPr>
              <a:t>基于</a:t>
            </a:r>
            <a:r>
              <a:rPr lang="en-US" altLang="zh-CN" sz="1600">
                <a:solidFill>
                  <a:srgbClr val="333F50"/>
                </a:solidFill>
                <a:latin typeface="黑体" panose="02010600030101010101" charset="-122"/>
              </a:rPr>
              <a:t>9</a:t>
            </a:r>
            <a:r>
              <a:rPr lang="zh-CN" altLang="en-US" sz="1600">
                <a:solidFill>
                  <a:srgbClr val="333F50"/>
                </a:solidFill>
                <a:latin typeface="黑体" panose="02010600030101010101" charset="-122"/>
              </a:rPr>
              <a:t>亿用户的微信社交平台，小程序可分享转发至社群或好友，推广成本大大降低。</a:t>
            </a:r>
            <a:endParaRPr lang="zh-CN" altLang="en-US" sz="1600">
              <a:solidFill>
                <a:srgbClr val="333F50"/>
              </a:solidFill>
              <a:latin typeface="黑体" panose="02010600030101010101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686050" y="2305050"/>
            <a:ext cx="1931035" cy="54292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333F50"/>
                </a:solidFill>
                <a:latin typeface="黑体" panose="02010600030101010101" charset="-122"/>
                <a:ea typeface="黑体" panose="02010600030101010101" charset="-122"/>
              </a:rPr>
              <a:t>不需</a:t>
            </a:r>
            <a:r>
              <a:rPr lang="zh-CN" altLang="en-US" dirty="0">
                <a:solidFill>
                  <a:srgbClr val="333F50"/>
                </a:solidFill>
                <a:latin typeface="黑体" panose="02010600030101010101" charset="-122"/>
                <a:ea typeface="黑体" panose="02010600030101010101" charset="-122"/>
                <a:sym typeface="+mn-ea"/>
              </a:rPr>
              <a:t>安装卸载</a:t>
            </a:r>
            <a:endParaRPr lang="zh-CN" altLang="en-US" dirty="0">
              <a:solidFill>
                <a:srgbClr val="333F50"/>
              </a:solidFill>
              <a:latin typeface="黑体" panose="02010600030101010101" charset="-122"/>
              <a:ea typeface="黑体" panose="02010600030101010101" charset="-122"/>
              <a:sym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2700338" y="2919413"/>
            <a:ext cx="0" cy="221297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2749550" y="2891790"/>
            <a:ext cx="1878965" cy="1554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0030101010101" charset="-122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600">
                <a:solidFill>
                  <a:srgbClr val="333F50"/>
                </a:solidFill>
                <a:latin typeface="黑体" panose="02010600030101010101" charset="-122"/>
              </a:rPr>
              <a:t>不需要安装和卸载，通过微信端即可直接进入，节省手机空间。</a:t>
            </a:r>
            <a:endParaRPr lang="zh-CN" altLang="en-US" sz="1600">
              <a:solidFill>
                <a:srgbClr val="333F50"/>
              </a:solidFill>
              <a:latin typeface="黑体" panose="02010600030101010101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856480" y="2305050"/>
            <a:ext cx="2365375" cy="54292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333F50"/>
                </a:solidFill>
                <a:latin typeface="黑体" panose="02010600030101010101" charset="-122"/>
                <a:ea typeface="黑体" panose="02010600030101010101" charset="-122"/>
              </a:rPr>
              <a:t>附近小程序</a:t>
            </a:r>
            <a:r>
              <a:rPr lang="en-US" altLang="zh-CN" dirty="0">
                <a:solidFill>
                  <a:srgbClr val="333F50"/>
                </a:solidFill>
                <a:latin typeface="黑体" panose="02010600030101010101" charset="-122"/>
                <a:ea typeface="黑体" panose="02010600030101010101" charset="-122"/>
              </a:rPr>
              <a:t>LBS</a:t>
            </a:r>
            <a:r>
              <a:rPr lang="zh-CN" altLang="en-US" dirty="0">
                <a:solidFill>
                  <a:srgbClr val="333F50"/>
                </a:solidFill>
                <a:latin typeface="黑体" panose="02010600030101010101" charset="-122"/>
                <a:ea typeface="黑体" panose="02010600030101010101" charset="-122"/>
              </a:rPr>
              <a:t>展示</a:t>
            </a:r>
            <a:endParaRPr lang="zh-CN" altLang="en-US" dirty="0">
              <a:solidFill>
                <a:srgbClr val="333F50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4861243" y="2919413"/>
            <a:ext cx="0" cy="221456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>
            <a:spLocks noChangeArrowheads="1"/>
          </p:cNvSpPr>
          <p:nvPr/>
        </p:nvSpPr>
        <p:spPr bwMode="auto">
          <a:xfrm>
            <a:off x="4929505" y="2871470"/>
            <a:ext cx="230187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0030101010101" charset="-122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600">
                <a:solidFill>
                  <a:srgbClr val="333F50"/>
                </a:solidFill>
                <a:latin typeface="黑体" panose="02010600030101010101" charset="-122"/>
              </a:rPr>
              <a:t>附近的小程序辐射周边</a:t>
            </a:r>
            <a:r>
              <a:rPr lang="en-US" altLang="zh-CN" sz="1600">
                <a:solidFill>
                  <a:srgbClr val="333F50"/>
                </a:solidFill>
                <a:latin typeface="黑体" panose="02010600030101010101" charset="-122"/>
              </a:rPr>
              <a:t>5</a:t>
            </a:r>
            <a:r>
              <a:rPr lang="zh-CN" altLang="en-US" sz="1600">
                <a:solidFill>
                  <a:srgbClr val="333F50"/>
                </a:solidFill>
                <a:latin typeface="黑体" panose="02010600030101010101" charset="-122"/>
              </a:rPr>
              <a:t>公里，连锁店铺可覆盖更大范围。</a:t>
            </a:r>
            <a:endParaRPr lang="zh-CN" altLang="en-US" sz="1600">
              <a:solidFill>
                <a:srgbClr val="333F50"/>
              </a:solidFill>
              <a:latin typeface="黑体" panose="02010600030101010101" charset="-122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600">
                <a:solidFill>
                  <a:srgbClr val="333F50"/>
                </a:solidFill>
                <a:latin typeface="黑体" panose="02010600030101010101" charset="-122"/>
              </a:rPr>
              <a:t>一级入口，微信用户点开即可看到周边小程序，起到高效的展示效果。</a:t>
            </a:r>
            <a:endParaRPr lang="zh-CN" altLang="en-US" sz="1600">
              <a:solidFill>
                <a:srgbClr val="333F50"/>
              </a:solidFill>
              <a:latin typeface="黑体" panose="02010600030101010101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676130" y="2305050"/>
            <a:ext cx="2028825" cy="54292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333F50"/>
                </a:solidFill>
                <a:latin typeface="黑体" panose="02010600030101010101" charset="-122"/>
                <a:ea typeface="黑体" panose="02010600030101010101" charset="-122"/>
              </a:rPr>
              <a:t>数据沉淀</a:t>
            </a:r>
            <a:endParaRPr lang="zh-CN" altLang="en-US" dirty="0">
              <a:solidFill>
                <a:srgbClr val="333F50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9690100" y="2919413"/>
            <a:ext cx="0" cy="221234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>
            <a:spLocks noChangeArrowheads="1"/>
          </p:cNvSpPr>
          <p:nvPr/>
        </p:nvSpPr>
        <p:spPr bwMode="auto">
          <a:xfrm>
            <a:off x="9774555" y="2872740"/>
            <a:ext cx="197294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0030101010101" charset="-122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600">
                <a:solidFill>
                  <a:srgbClr val="333F50"/>
                </a:solidFill>
                <a:latin typeface="黑体" panose="02010600030101010101" charset="-122"/>
              </a:rPr>
              <a:t>小程序后台可监控用户访问信息，沉淀数据、描绘用户画像、分析客户购买习惯，及时调整营销策略。</a:t>
            </a:r>
            <a:endParaRPr lang="zh-CN" altLang="en-US" sz="1600">
              <a:solidFill>
                <a:srgbClr val="333F50"/>
              </a:solidFill>
              <a:latin typeface="黑体" panose="02010600030101010101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434580" y="2305050"/>
            <a:ext cx="2028825" cy="54292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333F50"/>
                </a:solidFill>
                <a:latin typeface="黑体" panose="02010600030101010101" charset="-122"/>
                <a:ea typeface="黑体" panose="02010600030101010101" charset="-122"/>
              </a:rPr>
              <a:t>入口丰富</a:t>
            </a:r>
            <a:endParaRPr lang="zh-CN" altLang="en-US" dirty="0">
              <a:solidFill>
                <a:srgbClr val="333F50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7439025" y="2919413"/>
            <a:ext cx="0" cy="221234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>
            <a:spLocks noChangeArrowheads="1"/>
          </p:cNvSpPr>
          <p:nvPr/>
        </p:nvSpPr>
        <p:spPr bwMode="auto">
          <a:xfrm>
            <a:off x="7513955" y="2872740"/>
            <a:ext cx="1972945" cy="1554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0030101010101" charset="-122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600">
                <a:solidFill>
                  <a:srgbClr val="333F50"/>
                </a:solidFill>
                <a:latin typeface="黑体" panose="02010600030101010101" charset="-122"/>
              </a:rPr>
              <a:t>线上线下多达</a:t>
            </a:r>
            <a:r>
              <a:rPr lang="en-US" altLang="zh-CN" sz="1600">
                <a:solidFill>
                  <a:srgbClr val="333F50"/>
                </a:solidFill>
                <a:latin typeface="黑体" panose="02010600030101010101" charset="-122"/>
              </a:rPr>
              <a:t>41</a:t>
            </a:r>
            <a:r>
              <a:rPr lang="zh-CN" altLang="en-US" sz="1600">
                <a:solidFill>
                  <a:srgbClr val="333F50"/>
                </a:solidFill>
                <a:latin typeface="黑体" panose="02010600030101010101" charset="-122"/>
              </a:rPr>
              <a:t>个场景入口，用户更容易找到并使用小程序。</a:t>
            </a:r>
            <a:endParaRPr lang="zh-CN" altLang="en-US" sz="1600">
              <a:solidFill>
                <a:srgbClr val="333F50"/>
              </a:solidFill>
              <a:latin typeface="黑体" panose="02010600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500"/>
                            </p:stCondLst>
                            <p:childTnLst>
                              <p:par>
                                <p:cTn id="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0" grpId="0" build="p"/>
      <p:bldP spid="12" grpId="0" bldLvl="0" animBg="1"/>
      <p:bldP spid="16" grpId="0" build="p"/>
      <p:bldP spid="17" grpId="0" bldLvl="0" animBg="1"/>
      <p:bldP spid="19" grpId="0" build="p"/>
      <p:bldP spid="20" grpId="0" bldLvl="0" animBg="1"/>
      <p:bldP spid="22" grpId="0" build="p"/>
      <p:bldP spid="23" grpId="0" bldLvl="0" animBg="1"/>
      <p:bldP spid="2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" name="任意多边形 23"/>
          <p:cNvSpPr/>
          <p:nvPr/>
        </p:nvSpPr>
        <p:spPr>
          <a:xfrm>
            <a:off x="213360" y="422910"/>
            <a:ext cx="3572510" cy="899160"/>
          </a:xfrm>
          <a:custGeom>
            <a:avLst/>
            <a:gdLst>
              <a:gd name="connisteX0" fmla="*/ 3452242 w 3510027"/>
              <a:gd name="connsiteY0" fmla="*/ 1687579 h 1861604"/>
              <a:gd name="connisteX1" fmla="*/ 1186562 w 3510027"/>
              <a:gd name="connsiteY1" fmla="*/ 1846329 h 1861604"/>
              <a:gd name="connisteX2" fmla="*/ 46102 w 3510027"/>
              <a:gd name="connsiteY2" fmla="*/ 1340869 h 1861604"/>
              <a:gd name="connisteX3" fmla="*/ 507747 w 3510027"/>
              <a:gd name="connsiteY3" fmla="*/ 361064 h 1861604"/>
              <a:gd name="connisteX4" fmla="*/ 2196847 w 3510027"/>
              <a:gd name="connsiteY4" fmla="*/ 384 h 1861604"/>
              <a:gd name="connisteX5" fmla="*/ 3510027 w 3510027"/>
              <a:gd name="connsiteY5" fmla="*/ 303279 h 186160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3510027" h="1861604">
                <a:moveTo>
                  <a:pt x="3452242" y="1687580"/>
                </a:moveTo>
                <a:cubicBezTo>
                  <a:pt x="3021712" y="1729490"/>
                  <a:pt x="1867917" y="1915545"/>
                  <a:pt x="1186562" y="1846330"/>
                </a:cubicBezTo>
                <a:cubicBezTo>
                  <a:pt x="505207" y="1777115"/>
                  <a:pt x="181992" y="1638050"/>
                  <a:pt x="46102" y="1340870"/>
                </a:cubicBezTo>
                <a:cubicBezTo>
                  <a:pt x="-89788" y="1043690"/>
                  <a:pt x="77852" y="629035"/>
                  <a:pt x="507747" y="361065"/>
                </a:cubicBezTo>
                <a:cubicBezTo>
                  <a:pt x="937642" y="93095"/>
                  <a:pt x="1596137" y="11815"/>
                  <a:pt x="2196847" y="385"/>
                </a:cubicBezTo>
                <a:cubicBezTo>
                  <a:pt x="2797557" y="-11045"/>
                  <a:pt x="3281427" y="235335"/>
                  <a:pt x="3510027" y="303280"/>
                </a:cubicBezTo>
              </a:path>
            </a:pathLst>
          </a:custGeom>
          <a:noFill/>
          <a:ln w="0">
            <a:solidFill>
              <a:srgbClr val="FFFF00">
                <a:alpha val="1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 rot="20460000">
            <a:off x="253365" y="409575"/>
            <a:ext cx="3422015" cy="926465"/>
          </a:xfrm>
          <a:custGeom>
            <a:avLst/>
            <a:gdLst>
              <a:gd name="connisteX0" fmla="*/ 3452242 w 3510027"/>
              <a:gd name="connsiteY0" fmla="*/ 1687579 h 1861604"/>
              <a:gd name="connisteX1" fmla="*/ 1186562 w 3510027"/>
              <a:gd name="connsiteY1" fmla="*/ 1846329 h 1861604"/>
              <a:gd name="connisteX2" fmla="*/ 46102 w 3510027"/>
              <a:gd name="connsiteY2" fmla="*/ 1340869 h 1861604"/>
              <a:gd name="connisteX3" fmla="*/ 507747 w 3510027"/>
              <a:gd name="connsiteY3" fmla="*/ 361064 h 1861604"/>
              <a:gd name="connisteX4" fmla="*/ 2196847 w 3510027"/>
              <a:gd name="connsiteY4" fmla="*/ 384 h 1861604"/>
              <a:gd name="connisteX5" fmla="*/ 3510027 w 3510027"/>
              <a:gd name="connsiteY5" fmla="*/ 303279 h 186160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3510027" h="1861604">
                <a:moveTo>
                  <a:pt x="3452242" y="1687580"/>
                </a:moveTo>
                <a:cubicBezTo>
                  <a:pt x="3021712" y="1729490"/>
                  <a:pt x="1867917" y="1915545"/>
                  <a:pt x="1186562" y="1846330"/>
                </a:cubicBezTo>
                <a:cubicBezTo>
                  <a:pt x="505207" y="1777115"/>
                  <a:pt x="181992" y="1638050"/>
                  <a:pt x="46102" y="1340870"/>
                </a:cubicBezTo>
                <a:cubicBezTo>
                  <a:pt x="-89788" y="1043690"/>
                  <a:pt x="77852" y="629035"/>
                  <a:pt x="507747" y="361065"/>
                </a:cubicBezTo>
                <a:cubicBezTo>
                  <a:pt x="937642" y="93095"/>
                  <a:pt x="1596137" y="11815"/>
                  <a:pt x="2196847" y="385"/>
                </a:cubicBezTo>
                <a:cubicBezTo>
                  <a:pt x="2797557" y="-11045"/>
                  <a:pt x="3281427" y="235335"/>
                  <a:pt x="3510027" y="303280"/>
                </a:cubicBezTo>
              </a:path>
            </a:pathLst>
          </a:custGeom>
          <a:noFill/>
          <a:ln w="0">
            <a:solidFill>
              <a:srgbClr val="FFFF00">
                <a:alpha val="1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165725" y="3178175"/>
            <a:ext cx="26212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rgbClr val="333F50"/>
                </a:solidFill>
                <a:latin typeface="黑体" panose="02010600030101010101" charset="-122"/>
                <a:ea typeface="黑体" panose="02010600030101010101" charset="-122"/>
              </a:rPr>
              <a:t>THANKS</a:t>
            </a:r>
            <a:endParaRPr lang="en-US" altLang="zh-CN" sz="6000">
              <a:solidFill>
                <a:srgbClr val="333F50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59405" y="4436745"/>
            <a:ext cx="18649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rgbClr val="333F50"/>
                </a:solidFill>
                <a:latin typeface="黑体" panose="02010600030101010101" charset="-122"/>
                <a:ea typeface="黑体" panose="02010600030101010101" charset="-122"/>
              </a:rPr>
              <a:t>关注公众号了解更多详情</a:t>
            </a:r>
            <a:endParaRPr lang="zh-CN" altLang="en-US" sz="1200">
              <a:solidFill>
                <a:srgbClr val="333F50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pic>
        <p:nvPicPr>
          <p:cNvPr id="2" name="图片 1" descr="qrcode_for_gh_a369ae63dd7e_258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8125" y="2246630"/>
            <a:ext cx="1946275" cy="1946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" name="图片 19" descr="1aab2748174d6e6f4b0e1f1c63c2bb8a_1483921508"/>
          <p:cNvPicPr>
            <a:picLocks noChangeAspect="1"/>
          </p:cNvPicPr>
          <p:nvPr/>
        </p:nvPicPr>
        <p:blipFill>
          <a:blip r:embed="rId1"/>
          <a:srcRect l="44273"/>
          <a:stretch>
            <a:fillRect/>
          </a:stretch>
        </p:blipFill>
        <p:spPr>
          <a:xfrm>
            <a:off x="9519285" y="2073275"/>
            <a:ext cx="2687955" cy="321500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116330" y="1571625"/>
            <a:ext cx="1706880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</a:rPr>
              <a:t>微信大事记</a:t>
            </a:r>
            <a:endParaRPr lang="zh-CN" altLang="en-US" sz="2400">
              <a:solidFill>
                <a:schemeClr val="bg1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116330" y="2167890"/>
            <a:ext cx="22402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C00000"/>
                </a:solidFill>
                <a:latin typeface="黑体" panose="02010600030101010101" charset="-122"/>
                <a:ea typeface="黑体" panose="02010600030101010101" charset="-122"/>
              </a:rPr>
              <a:t>微信创始人：张小龙</a:t>
            </a:r>
            <a:endParaRPr lang="zh-CN" altLang="en-US">
              <a:solidFill>
                <a:srgbClr val="C00000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16330" y="2527935"/>
            <a:ext cx="4093845" cy="3740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黑体" panose="02010600030101010101" charset="-122"/>
                <a:ea typeface="黑体" panose="02010600030101010101" charset="-122"/>
              </a:rPr>
              <a:t>2011</a:t>
            </a:r>
            <a:r>
              <a:rPr lang="zh-CN" altLang="en-US">
                <a:latin typeface="黑体" panose="02010600030101010101" charset="-122"/>
                <a:ea typeface="黑体" panose="02010600030101010101" charset="-122"/>
              </a:rPr>
              <a:t>年</a:t>
            </a:r>
            <a:r>
              <a:rPr lang="en-US" altLang="zh-CN">
                <a:latin typeface="黑体" panose="02010600030101010101" charset="-122"/>
                <a:ea typeface="黑体" panose="02010600030101010101" charset="-122"/>
              </a:rPr>
              <a:t>1</a:t>
            </a:r>
            <a:r>
              <a:rPr lang="zh-CN" altLang="en-US">
                <a:latin typeface="黑体" panose="02010600030101010101" charset="-122"/>
                <a:ea typeface="黑体" panose="02010600030101010101" charset="-122"/>
              </a:rPr>
              <a:t>月</a:t>
            </a:r>
            <a:r>
              <a:rPr lang="en-US" altLang="zh-CN">
                <a:latin typeface="黑体" panose="02010600030101010101" charset="-122"/>
                <a:ea typeface="黑体" panose="02010600030101010101" charset="-122"/>
              </a:rPr>
              <a:t>21</a:t>
            </a:r>
            <a:r>
              <a:rPr lang="zh-CN" altLang="en-US">
                <a:latin typeface="黑体" panose="02010600030101010101" charset="-122"/>
                <a:ea typeface="黑体" panose="02010600030101010101" charset="-122"/>
              </a:rPr>
              <a:t>日，第一版微信正式上线</a:t>
            </a:r>
            <a:endParaRPr lang="zh-CN" altLang="en-US"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16330" y="2915920"/>
            <a:ext cx="6777355" cy="3740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黑体" panose="02010600030101010101" charset="-122"/>
                <a:ea typeface="黑体" panose="02010600030101010101" charset="-122"/>
              </a:rPr>
              <a:t>2011</a:t>
            </a:r>
            <a:r>
              <a:rPr lang="zh-CN" altLang="en-US">
                <a:latin typeface="黑体" panose="02010600030101010101" charset="-122"/>
                <a:ea typeface="黑体" panose="02010600030101010101" charset="-122"/>
              </a:rPr>
              <a:t>年</a:t>
            </a:r>
            <a:r>
              <a:rPr lang="en-US" altLang="zh-CN">
                <a:latin typeface="黑体" panose="02010600030101010101" charset="-122"/>
                <a:ea typeface="黑体" panose="02010600030101010101" charset="-122"/>
              </a:rPr>
              <a:t>8</a:t>
            </a:r>
            <a:r>
              <a:rPr lang="zh-CN" altLang="en-US">
                <a:latin typeface="黑体" panose="02010600030101010101" charset="-122"/>
                <a:ea typeface="黑体" panose="02010600030101010101" charset="-122"/>
              </a:rPr>
              <a:t>月，</a:t>
            </a:r>
            <a:r>
              <a:rPr lang="en-US" altLang="zh-CN">
                <a:latin typeface="黑体" panose="02010600030101010101" charset="-122"/>
                <a:ea typeface="黑体" panose="02010600030101010101" charset="-122"/>
              </a:rPr>
              <a:t>“</a:t>
            </a:r>
            <a:r>
              <a:rPr lang="zh-CN" altLang="en-US">
                <a:latin typeface="黑体" panose="02010600030101010101" charset="-122"/>
                <a:ea typeface="黑体" panose="02010600030101010101" charset="-122"/>
              </a:rPr>
              <a:t>查看附近的人</a:t>
            </a:r>
            <a:r>
              <a:rPr lang="en-US" altLang="zh-CN">
                <a:latin typeface="黑体" panose="02010600030101010101" charset="-122"/>
                <a:ea typeface="黑体" panose="02010600030101010101" charset="-122"/>
              </a:rPr>
              <a:t>”</a:t>
            </a:r>
            <a:r>
              <a:rPr lang="zh-CN" altLang="en-US">
                <a:latin typeface="黑体" panose="02010600030101010101" charset="-122"/>
                <a:ea typeface="黑体" panose="02010600030101010101" charset="-122"/>
              </a:rPr>
              <a:t>功能上线，注册用户达到</a:t>
            </a:r>
            <a:r>
              <a:rPr lang="en-US" altLang="zh-CN">
                <a:latin typeface="黑体" panose="02010600030101010101" charset="-122"/>
                <a:ea typeface="黑体" panose="02010600030101010101" charset="-122"/>
              </a:rPr>
              <a:t>1500W</a:t>
            </a:r>
            <a:endParaRPr lang="en-US" altLang="zh-CN"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116330" y="3303905"/>
            <a:ext cx="4492625" cy="3740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黑体" panose="02010600030101010101" charset="-122"/>
                <a:ea typeface="黑体" panose="02010600030101010101" charset="-122"/>
              </a:rPr>
              <a:t>2012</a:t>
            </a:r>
            <a:r>
              <a:rPr lang="zh-CN" altLang="en-US">
                <a:latin typeface="黑体" panose="02010600030101010101" charset="-122"/>
                <a:ea typeface="黑体" panose="02010600030101010101" charset="-122"/>
              </a:rPr>
              <a:t>年</a:t>
            </a:r>
            <a:r>
              <a:rPr lang="en-US" altLang="zh-CN">
                <a:latin typeface="黑体" panose="02010600030101010101" charset="-122"/>
                <a:ea typeface="黑体" panose="02010600030101010101" charset="-122"/>
              </a:rPr>
              <a:t>3</a:t>
            </a:r>
            <a:r>
              <a:rPr lang="zh-CN" altLang="en-US">
                <a:latin typeface="黑体" panose="02010600030101010101" charset="-122"/>
                <a:ea typeface="黑体" panose="02010600030101010101" charset="-122"/>
              </a:rPr>
              <a:t>月，仅</a:t>
            </a:r>
            <a:r>
              <a:rPr lang="en-US" altLang="zh-CN">
                <a:latin typeface="黑体" panose="02010600030101010101" charset="-122"/>
                <a:ea typeface="黑体" panose="02010600030101010101" charset="-122"/>
              </a:rPr>
              <a:t>433</a:t>
            </a:r>
            <a:r>
              <a:rPr lang="zh-CN" altLang="en-US">
                <a:latin typeface="黑体" panose="02010600030101010101" charset="-122"/>
                <a:ea typeface="黑体" panose="02010600030101010101" charset="-122"/>
              </a:rPr>
              <a:t>天，微信用户突破</a:t>
            </a:r>
            <a:r>
              <a:rPr lang="en-US" altLang="zh-CN">
                <a:latin typeface="黑体" panose="02010600030101010101" charset="-122"/>
                <a:ea typeface="黑体" panose="02010600030101010101" charset="-122"/>
              </a:rPr>
              <a:t>1</a:t>
            </a:r>
            <a:r>
              <a:rPr lang="zh-CN" altLang="en-US">
                <a:latin typeface="黑体" panose="02010600030101010101" charset="-122"/>
                <a:ea typeface="黑体" panose="02010600030101010101" charset="-122"/>
              </a:rPr>
              <a:t>亿</a:t>
            </a:r>
            <a:endParaRPr lang="zh-CN" altLang="en-US"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116330" y="3691890"/>
            <a:ext cx="6646545" cy="3740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黑体" panose="02010600030101010101" charset="-122"/>
                <a:ea typeface="黑体" panose="02010600030101010101" charset="-122"/>
              </a:rPr>
              <a:t>2012</a:t>
            </a:r>
            <a:r>
              <a:rPr lang="zh-CN" altLang="en-US">
                <a:latin typeface="黑体" panose="02010600030101010101" charset="-122"/>
                <a:ea typeface="黑体" panose="02010600030101010101" charset="-122"/>
              </a:rPr>
              <a:t>年</a:t>
            </a:r>
            <a:r>
              <a:rPr lang="en-US" altLang="zh-CN">
                <a:latin typeface="黑体" panose="02010600030101010101" charset="-122"/>
                <a:ea typeface="黑体" panose="02010600030101010101" charset="-122"/>
              </a:rPr>
              <a:t>4</a:t>
            </a:r>
            <a:r>
              <a:rPr lang="zh-CN" altLang="en-US">
                <a:latin typeface="黑体" panose="02010600030101010101" charset="-122"/>
                <a:ea typeface="黑体" panose="02010600030101010101" charset="-122"/>
              </a:rPr>
              <a:t>月，微信新增相册功能，用户可以把相册分享到朋友圈</a:t>
            </a:r>
            <a:endParaRPr lang="zh-CN" altLang="en-US"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116330" y="4065905"/>
            <a:ext cx="2992120" cy="3740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黑体" panose="02010600030101010101" charset="-122"/>
                <a:ea typeface="黑体" panose="02010600030101010101" charset="-122"/>
              </a:rPr>
              <a:t>2014</a:t>
            </a:r>
            <a:r>
              <a:rPr lang="zh-CN" altLang="en-US">
                <a:latin typeface="黑体" panose="02010600030101010101" charset="-122"/>
                <a:ea typeface="黑体" panose="02010600030101010101" charset="-122"/>
              </a:rPr>
              <a:t>年</a:t>
            </a:r>
            <a:r>
              <a:rPr lang="en-US" altLang="zh-CN">
                <a:latin typeface="黑体" panose="02010600030101010101" charset="-122"/>
                <a:ea typeface="黑体" panose="02010600030101010101" charset="-122"/>
              </a:rPr>
              <a:t>3</a:t>
            </a:r>
            <a:r>
              <a:rPr lang="zh-CN" altLang="en-US">
                <a:latin typeface="黑体" panose="02010600030101010101" charset="-122"/>
                <a:ea typeface="黑体" panose="02010600030101010101" charset="-122"/>
              </a:rPr>
              <a:t>月，微信支付上线</a:t>
            </a:r>
            <a:endParaRPr lang="zh-CN" altLang="en-US"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116330" y="4439920"/>
            <a:ext cx="5049520" cy="3740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黑体" panose="02010600030101010101" charset="-122"/>
                <a:ea typeface="黑体" panose="02010600030101010101" charset="-122"/>
              </a:rPr>
              <a:t>2015</a:t>
            </a:r>
            <a:r>
              <a:rPr lang="zh-CN" altLang="en-US">
                <a:latin typeface="黑体" panose="02010600030101010101" charset="-122"/>
                <a:ea typeface="黑体" panose="02010600030101010101" charset="-122"/>
              </a:rPr>
              <a:t>年</a:t>
            </a:r>
            <a:r>
              <a:rPr lang="en-US" altLang="zh-CN">
                <a:latin typeface="黑体" panose="02010600030101010101" charset="-122"/>
                <a:ea typeface="黑体" panose="02010600030101010101" charset="-122"/>
              </a:rPr>
              <a:t>1</a:t>
            </a:r>
            <a:r>
              <a:rPr lang="zh-CN" altLang="en-US">
                <a:latin typeface="黑体" panose="02010600030101010101" charset="-122"/>
                <a:ea typeface="黑体" panose="02010600030101010101" charset="-122"/>
              </a:rPr>
              <a:t>月</a:t>
            </a:r>
            <a:r>
              <a:rPr lang="en-US" altLang="zh-CN">
                <a:latin typeface="黑体" panose="02010600030101010101" charset="-122"/>
                <a:ea typeface="黑体" panose="02010600030101010101" charset="-122"/>
              </a:rPr>
              <a:t>21</a:t>
            </a:r>
            <a:r>
              <a:rPr lang="zh-CN" altLang="en-US">
                <a:latin typeface="黑体" panose="02010600030101010101" charset="-122"/>
                <a:ea typeface="黑体" panose="02010600030101010101" charset="-122"/>
              </a:rPr>
              <a:t>日，微信附件栏添加</a:t>
            </a:r>
            <a:r>
              <a:rPr lang="en-US" altLang="zh-CN">
                <a:latin typeface="黑体" panose="02010600030101010101" charset="-122"/>
                <a:ea typeface="黑体" panose="02010600030101010101" charset="-122"/>
              </a:rPr>
              <a:t>“</a:t>
            </a:r>
            <a:r>
              <a:rPr lang="zh-CN" altLang="en-US">
                <a:latin typeface="黑体" panose="02010600030101010101" charset="-122"/>
                <a:ea typeface="黑体" panose="02010600030101010101" charset="-122"/>
              </a:rPr>
              <a:t>微信红包</a:t>
            </a:r>
            <a:r>
              <a:rPr lang="en-US" altLang="zh-CN">
                <a:latin typeface="黑体" panose="02010600030101010101" charset="-122"/>
                <a:ea typeface="黑体" panose="02010600030101010101" charset="-122"/>
              </a:rPr>
              <a:t>”</a:t>
            </a:r>
            <a:endParaRPr lang="en-US" altLang="zh-CN"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116330" y="4794885"/>
            <a:ext cx="3556000" cy="3740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C00000"/>
                </a:solidFill>
                <a:latin typeface="黑体" panose="02010600030101010101" charset="-122"/>
                <a:ea typeface="黑体" panose="02010600030101010101" charset="-122"/>
              </a:rPr>
              <a:t>2017</a:t>
            </a:r>
            <a:r>
              <a:rPr lang="zh-CN" altLang="en-US">
                <a:solidFill>
                  <a:srgbClr val="C00000"/>
                </a:solidFill>
                <a:latin typeface="黑体" panose="02010600030101010101" charset="-122"/>
                <a:ea typeface="黑体" panose="02010600030101010101" charset="-122"/>
              </a:rPr>
              <a:t>年</a:t>
            </a:r>
            <a:r>
              <a:rPr lang="en-US" altLang="zh-CN">
                <a:solidFill>
                  <a:srgbClr val="C00000"/>
                </a:solidFill>
                <a:latin typeface="黑体" panose="02010600030101010101" charset="-122"/>
                <a:ea typeface="黑体" panose="02010600030101010101" charset="-122"/>
              </a:rPr>
              <a:t>1</a:t>
            </a:r>
            <a:r>
              <a:rPr lang="zh-CN" altLang="en-US">
                <a:solidFill>
                  <a:srgbClr val="C00000"/>
                </a:solidFill>
                <a:latin typeface="黑体" panose="02010600030101010101" charset="-122"/>
                <a:ea typeface="黑体" panose="02010600030101010101" charset="-122"/>
              </a:rPr>
              <a:t>月</a:t>
            </a:r>
            <a:r>
              <a:rPr lang="en-US" altLang="zh-CN">
                <a:solidFill>
                  <a:srgbClr val="C00000"/>
                </a:solidFill>
                <a:latin typeface="黑体" panose="02010600030101010101" charset="-122"/>
                <a:ea typeface="黑体" panose="02010600030101010101" charset="-122"/>
              </a:rPr>
              <a:t>9</a:t>
            </a:r>
            <a:r>
              <a:rPr lang="zh-CN" altLang="en-US">
                <a:solidFill>
                  <a:srgbClr val="C00000"/>
                </a:solidFill>
                <a:latin typeface="黑体" panose="02010600030101010101" charset="-122"/>
                <a:ea typeface="黑体" panose="02010600030101010101" charset="-122"/>
              </a:rPr>
              <a:t>日，微信小程序上线</a:t>
            </a:r>
            <a:endParaRPr lang="zh-CN" altLang="en-US">
              <a:solidFill>
                <a:srgbClr val="C00000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8" grpId="0"/>
      <p:bldP spid="30" grpId="0"/>
      <p:bldP spid="33" grpId="0"/>
      <p:bldP spid="34" grpId="0"/>
      <p:bldP spid="35" grpId="0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1116330" y="1590675"/>
            <a:ext cx="2011680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</a:rPr>
              <a:t>什么是小程序</a:t>
            </a:r>
            <a:endParaRPr lang="zh-CN" altLang="en-US" sz="2400">
              <a:solidFill>
                <a:schemeClr val="bg1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pic>
        <p:nvPicPr>
          <p:cNvPr id="21" name="图片 20" descr="1554014232-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7920" y="2400300"/>
            <a:ext cx="4401820" cy="2532380"/>
          </a:xfrm>
          <a:prstGeom prst="rect">
            <a:avLst/>
          </a:prstGeom>
        </p:spPr>
      </p:pic>
      <p:pic>
        <p:nvPicPr>
          <p:cNvPr id="22" name="图片 21" descr="14842991375801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95" y="2400300"/>
            <a:ext cx="4290695" cy="2533015"/>
          </a:xfrm>
          <a:prstGeom prst="rect">
            <a:avLst/>
          </a:prstGeom>
        </p:spPr>
      </p:pic>
      <p:pic>
        <p:nvPicPr>
          <p:cNvPr id="7" name="图片 6" descr="water_1492592995282962678272"/>
          <p:cNvPicPr>
            <a:picLocks noChangeAspect="1"/>
          </p:cNvPicPr>
          <p:nvPr/>
        </p:nvPicPr>
        <p:blipFill>
          <a:blip r:embed="rId3"/>
          <a:srcRect l="8340" t="12465" r="10726" b="20295"/>
          <a:stretch>
            <a:fillRect/>
          </a:stretch>
        </p:blipFill>
        <p:spPr>
          <a:xfrm>
            <a:off x="9698355" y="2205990"/>
            <a:ext cx="2060575" cy="2949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1116330" y="1590675"/>
            <a:ext cx="2011680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</a:rPr>
              <a:t>什么是小程序</a:t>
            </a:r>
            <a:endParaRPr lang="zh-CN" altLang="en-US" sz="2400">
              <a:solidFill>
                <a:schemeClr val="bg1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4225" y="2773680"/>
            <a:ext cx="3286760" cy="1920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黑体" panose="02010600030101010101" charset="-122"/>
                <a:ea typeface="黑体" panose="02010600030101010101" charset="-122"/>
              </a:rPr>
              <a:t>从用户的角度讲，小程序的本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0030101010101" charset="-122"/>
                <a:ea typeface="黑体" panose="02010600030101010101" charset="-122"/>
              </a:rPr>
              <a:t>质是</a:t>
            </a:r>
            <a:r>
              <a:rPr lang="zh-CN" altLang="en-US" sz="2000">
                <a:solidFill>
                  <a:srgbClr val="C00000"/>
                </a:solidFill>
                <a:latin typeface="黑体" panose="02010600030101010101" charset="-122"/>
                <a:ea typeface="黑体" panose="02010600030101010101" charset="-122"/>
              </a:rPr>
              <a:t>基于微信平台，不需要安装和下载，通过扫码、</a:t>
            </a:r>
            <a:r>
              <a:rPr lang="en-US" altLang="zh-CN" sz="2000">
                <a:solidFill>
                  <a:srgbClr val="C00000"/>
                </a:solidFill>
                <a:latin typeface="黑体" panose="02010600030101010101" charset="-122"/>
                <a:ea typeface="黑体" panose="02010600030101010101" charset="-122"/>
              </a:rPr>
              <a:t>LBS</a:t>
            </a:r>
            <a:r>
              <a:rPr lang="zh-CN" altLang="en-US" sz="2000">
                <a:solidFill>
                  <a:srgbClr val="C00000"/>
                </a:solidFill>
                <a:latin typeface="黑体" panose="02010600030101010101" charset="-122"/>
                <a:ea typeface="黑体" panose="02010600030101010101" charset="-122"/>
              </a:rPr>
              <a:t>定位、好友分享等多种途径，就可以直接进入的轻量化</a:t>
            </a:r>
            <a:r>
              <a:rPr lang="en-US" altLang="zh-CN" sz="2000">
                <a:solidFill>
                  <a:srgbClr val="C00000"/>
                </a:solidFill>
                <a:latin typeface="黑体" panose="02010600030101010101" charset="-122"/>
                <a:ea typeface="黑体" panose="02010600030101010101" charset="-122"/>
              </a:rPr>
              <a:t>APP</a:t>
            </a:r>
            <a:endParaRPr lang="en-US" altLang="zh-CN" sz="2000">
              <a:solidFill>
                <a:srgbClr val="C00000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pic>
        <p:nvPicPr>
          <p:cNvPr id="4" name="图片 3" descr="饿了么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2015" y="2135505"/>
            <a:ext cx="1534795" cy="2857500"/>
          </a:xfrm>
          <a:prstGeom prst="rect">
            <a:avLst/>
          </a:prstGeom>
        </p:spPr>
      </p:pic>
      <p:pic>
        <p:nvPicPr>
          <p:cNvPr id="12" name="图片 11" descr="今日头条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5140" y="2136140"/>
            <a:ext cx="1534795" cy="2856865"/>
          </a:xfrm>
          <a:prstGeom prst="rect">
            <a:avLst/>
          </a:prstGeom>
        </p:spPr>
      </p:pic>
      <p:pic>
        <p:nvPicPr>
          <p:cNvPr id="13" name="图片 12" descr="猫眼电影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530" y="2136140"/>
            <a:ext cx="1533525" cy="28568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834890" y="4937125"/>
            <a:ext cx="1249680" cy="3048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latin typeface="黑体" panose="02010600030101010101" charset="-122"/>
                <a:ea typeface="黑体" panose="02010600030101010101" charset="-122"/>
              </a:rPr>
              <a:t>饿了么小程序</a:t>
            </a:r>
            <a:endParaRPr lang="zh-CN" altLang="en-US" sz="1400"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092315" y="4937125"/>
            <a:ext cx="1427480" cy="3048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latin typeface="黑体" panose="02010600030101010101" charset="-122"/>
                <a:ea typeface="黑体" panose="02010600030101010101" charset="-122"/>
              </a:rPr>
              <a:t>猫眼电影小程序</a:t>
            </a:r>
            <a:endParaRPr lang="zh-CN" altLang="en-US" sz="1400"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429115" y="4937125"/>
            <a:ext cx="1427480" cy="3048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latin typeface="黑体" panose="02010600030101010101" charset="-122"/>
                <a:ea typeface="黑体" panose="02010600030101010101" charset="-122"/>
              </a:rPr>
              <a:t>今日头条小程序</a:t>
            </a:r>
            <a:endParaRPr lang="zh-CN" altLang="en-US" sz="1400">
              <a:latin typeface="黑体" panose="02010600030101010101" charset="-122"/>
              <a:ea typeface="黑体" panose="02010600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矩形 6"/>
          <p:cNvSpPr/>
          <p:nvPr/>
        </p:nvSpPr>
        <p:spPr>
          <a:xfrm>
            <a:off x="4263390" y="3500755"/>
            <a:ext cx="512445" cy="29019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244090" y="4517390"/>
            <a:ext cx="715010" cy="367030"/>
          </a:xfrm>
          <a:prstGeom prst="roundRect">
            <a:avLst/>
          </a:prstGeom>
          <a:solidFill>
            <a:srgbClr val="009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1988185" y="3482340"/>
            <a:ext cx="1247140" cy="367030"/>
          </a:xfrm>
          <a:prstGeom prst="roundRect">
            <a:avLst/>
          </a:prstGeom>
          <a:solidFill>
            <a:srgbClr val="61D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1524635" y="2493645"/>
            <a:ext cx="667385" cy="33845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16330" y="1600200"/>
            <a:ext cx="3535680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</a:rPr>
              <a:t>微信为什么要推出小程序</a:t>
            </a:r>
            <a:endParaRPr lang="zh-CN" altLang="en-US" sz="2400">
              <a:solidFill>
                <a:schemeClr val="bg1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82190" y="4518660"/>
            <a:ext cx="6400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黑体" panose="02010600030101010101" charset="-122"/>
                <a:ea typeface="黑体" panose="02010600030101010101" charset="-122"/>
              </a:rPr>
              <a:t>用户</a:t>
            </a:r>
            <a:endParaRPr lang="zh-CN" altLang="en-US"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19935" y="3489960"/>
            <a:ext cx="1198880" cy="3352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latin typeface="黑体" panose="02010600030101010101" charset="-122"/>
                <a:ea typeface="黑体" panose="02010600030101010101" charset="-122"/>
              </a:rPr>
              <a:t>互联网平台</a:t>
            </a:r>
            <a:endParaRPr lang="zh-CN" altLang="en-US" sz="1600"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37760" y="2403475"/>
            <a:ext cx="2316480" cy="518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>
                <a:solidFill>
                  <a:srgbClr val="333F50"/>
                </a:solidFill>
                <a:latin typeface="黑体" panose="02010600030101010101" charset="-122"/>
                <a:ea typeface="黑体" panose="02010600030101010101" charset="-122"/>
              </a:rPr>
              <a:t>“</a:t>
            </a:r>
            <a:r>
              <a:rPr lang="zh-CN" altLang="en-US" sz="2800">
                <a:solidFill>
                  <a:srgbClr val="333F50"/>
                </a:solidFill>
                <a:latin typeface="黑体" panose="02010600030101010101" charset="-122"/>
                <a:ea typeface="黑体" panose="02010600030101010101" charset="-122"/>
              </a:rPr>
              <a:t>去中心化</a:t>
            </a:r>
            <a:r>
              <a:rPr lang="en-US" altLang="zh-CN" sz="2800">
                <a:solidFill>
                  <a:srgbClr val="333F50"/>
                </a:solidFill>
                <a:latin typeface="黑体" panose="02010600030101010101" charset="-122"/>
                <a:ea typeface="黑体" panose="02010600030101010101" charset="-122"/>
              </a:rPr>
              <a:t>”</a:t>
            </a:r>
            <a:endParaRPr lang="en-US" altLang="zh-CN" sz="2800">
              <a:solidFill>
                <a:srgbClr val="333F50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532255" y="2485390"/>
            <a:ext cx="6400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黑体" panose="02010600030101010101" charset="-122"/>
                <a:ea typeface="黑体" panose="02010600030101010101" charset="-122"/>
              </a:rPr>
              <a:t>商户</a:t>
            </a:r>
            <a:endParaRPr lang="zh-CN" altLang="en-US"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291715" y="2494915"/>
            <a:ext cx="667385" cy="33845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2308860" y="2477135"/>
            <a:ext cx="6400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黑体" panose="02010600030101010101" charset="-122"/>
                <a:ea typeface="黑体" panose="02010600030101010101" charset="-122"/>
              </a:rPr>
              <a:t>商户</a:t>
            </a:r>
            <a:endParaRPr lang="zh-CN" altLang="en-US"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3045460" y="2494915"/>
            <a:ext cx="667385" cy="33845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3053080" y="2477135"/>
            <a:ext cx="6400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黑体" panose="02010600030101010101" charset="-122"/>
                <a:ea typeface="黑体" panose="02010600030101010101" charset="-122"/>
              </a:rPr>
              <a:t>商户</a:t>
            </a:r>
            <a:endParaRPr lang="zh-CN" altLang="en-US">
              <a:latin typeface="黑体" panose="02010600030101010101" charset="-122"/>
              <a:ea typeface="黑体" panose="02010600030101010101" charset="-122"/>
            </a:endParaRPr>
          </a:p>
        </p:txBody>
      </p:sp>
      <p:cxnSp>
        <p:nvCxnSpPr>
          <p:cNvPr id="39" name="直接箭头连接符 38"/>
          <p:cNvCxnSpPr/>
          <p:nvPr/>
        </p:nvCxnSpPr>
        <p:spPr>
          <a:xfrm>
            <a:off x="2619375" y="3930015"/>
            <a:ext cx="0" cy="517525"/>
          </a:xfrm>
          <a:prstGeom prst="straightConnector1">
            <a:avLst/>
          </a:prstGeom>
          <a:ln w="12700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1858645" y="2877185"/>
            <a:ext cx="1540510" cy="519430"/>
            <a:chOff x="2612" y="4831"/>
            <a:chExt cx="2426" cy="818"/>
          </a:xfrm>
        </p:grpSpPr>
        <p:cxnSp>
          <p:nvCxnSpPr>
            <p:cNvPr id="35" name="直接箭头连接符 34"/>
            <p:cNvCxnSpPr/>
            <p:nvPr/>
          </p:nvCxnSpPr>
          <p:spPr>
            <a:xfrm>
              <a:off x="3825" y="4835"/>
              <a:ext cx="0" cy="815"/>
            </a:xfrm>
            <a:prstGeom prst="straightConnector1">
              <a:avLst/>
            </a:prstGeom>
            <a:ln w="12700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2612" y="4831"/>
              <a:ext cx="0" cy="419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5037" y="4831"/>
              <a:ext cx="0" cy="419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2618" y="5239"/>
              <a:ext cx="2421" cy="0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44"/>
          <p:cNvSpPr txBox="1"/>
          <p:nvPr/>
        </p:nvSpPr>
        <p:spPr>
          <a:xfrm>
            <a:off x="307975" y="2940685"/>
            <a:ext cx="819785" cy="45720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p>
            <a:pPr algn="ctr"/>
            <a:r>
              <a:rPr lang="zh-CN" altLang="en-US" sz="1200">
                <a:latin typeface="黑体" panose="02010600030101010101" charset="-122"/>
                <a:ea typeface="黑体" panose="02010600030101010101" charset="-122"/>
              </a:rPr>
              <a:t>抽取佣金</a:t>
            </a:r>
            <a:endParaRPr lang="zh-CN" altLang="en-US" sz="1200">
              <a:latin typeface="黑体" panose="02010600030101010101" charset="-122"/>
              <a:ea typeface="黑体" panose="02010600030101010101" charset="-122"/>
            </a:endParaRPr>
          </a:p>
          <a:p>
            <a:pPr algn="ctr"/>
            <a:r>
              <a:rPr lang="zh-CN" altLang="en-US" sz="1200">
                <a:latin typeface="黑体" panose="02010600030101010101" charset="-122"/>
                <a:ea typeface="黑体" panose="02010600030101010101" charset="-122"/>
              </a:rPr>
              <a:t>从中得利</a:t>
            </a:r>
            <a:endParaRPr lang="zh-CN" altLang="en-US" sz="1200">
              <a:latin typeface="黑体" panose="02010600030101010101" charset="-122"/>
              <a:ea typeface="黑体" panose="02010600030101010101" charset="-122"/>
            </a:endParaRPr>
          </a:p>
        </p:txBody>
      </p:sp>
      <p:cxnSp>
        <p:nvCxnSpPr>
          <p:cNvPr id="46" name="直接箭头连接符 45"/>
          <p:cNvCxnSpPr/>
          <p:nvPr/>
        </p:nvCxnSpPr>
        <p:spPr>
          <a:xfrm>
            <a:off x="8620760" y="2861945"/>
            <a:ext cx="0" cy="517525"/>
          </a:xfrm>
          <a:prstGeom prst="straightConnector1">
            <a:avLst/>
          </a:prstGeom>
          <a:ln w="12700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>
            <a:off x="9762490" y="2870200"/>
            <a:ext cx="0" cy="517525"/>
          </a:xfrm>
          <a:prstGeom prst="straightConnector1">
            <a:avLst/>
          </a:prstGeom>
          <a:ln w="12700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>
            <a:off x="10875010" y="2861945"/>
            <a:ext cx="0" cy="517525"/>
          </a:xfrm>
          <a:prstGeom prst="straightConnector1">
            <a:avLst/>
          </a:prstGeom>
          <a:ln w="12700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圆角矩形 48"/>
          <p:cNvSpPr/>
          <p:nvPr/>
        </p:nvSpPr>
        <p:spPr>
          <a:xfrm>
            <a:off x="8286750" y="2494915"/>
            <a:ext cx="667385" cy="33845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8294370" y="2486660"/>
            <a:ext cx="6400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黑体" panose="02010600030101010101" charset="-122"/>
                <a:ea typeface="黑体" panose="02010600030101010101" charset="-122"/>
              </a:rPr>
              <a:t>商户</a:t>
            </a:r>
            <a:endParaRPr lang="zh-CN" altLang="en-US"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51" name="圆角矩形 50"/>
          <p:cNvSpPr/>
          <p:nvPr/>
        </p:nvSpPr>
        <p:spPr>
          <a:xfrm>
            <a:off x="9425305" y="2496185"/>
            <a:ext cx="667385" cy="33845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9442450" y="2478405"/>
            <a:ext cx="6400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黑体" panose="02010600030101010101" charset="-122"/>
                <a:ea typeface="黑体" panose="02010600030101010101" charset="-122"/>
              </a:rPr>
              <a:t>商户</a:t>
            </a:r>
            <a:endParaRPr lang="zh-CN" altLang="en-US"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10541000" y="2496185"/>
            <a:ext cx="667385" cy="33845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10548620" y="2478405"/>
            <a:ext cx="6400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黑体" panose="02010600030101010101" charset="-122"/>
                <a:ea typeface="黑体" panose="02010600030101010101" charset="-122"/>
              </a:rPr>
              <a:t>商户</a:t>
            </a:r>
            <a:endParaRPr lang="zh-CN" altLang="en-US"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8151495" y="3439160"/>
            <a:ext cx="963295" cy="367030"/>
          </a:xfrm>
          <a:prstGeom prst="roundRect">
            <a:avLst/>
          </a:prstGeom>
          <a:solidFill>
            <a:srgbClr val="61D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8141970" y="3445510"/>
            <a:ext cx="995680" cy="3352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latin typeface="黑体" panose="02010600030101010101" charset="-122"/>
                <a:ea typeface="黑体" panose="02010600030101010101" charset="-122"/>
              </a:rPr>
              <a:t>个体平台</a:t>
            </a:r>
            <a:endParaRPr lang="zh-CN" altLang="en-US" sz="1600">
              <a:latin typeface="黑体" panose="02010600030101010101" charset="-122"/>
              <a:ea typeface="黑体" panose="02010600030101010101" charset="-122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1195070" y="2719070"/>
            <a:ext cx="706120" cy="937895"/>
            <a:chOff x="1567" y="4582"/>
            <a:chExt cx="1112" cy="1477"/>
          </a:xfrm>
        </p:grpSpPr>
        <p:cxnSp>
          <p:nvCxnSpPr>
            <p:cNvPr id="63" name="直接连接符 62"/>
            <p:cNvCxnSpPr/>
            <p:nvPr/>
          </p:nvCxnSpPr>
          <p:spPr>
            <a:xfrm flipH="1">
              <a:off x="1583" y="6046"/>
              <a:ext cx="1096" cy="0"/>
            </a:xfrm>
            <a:prstGeom prst="line">
              <a:avLst/>
            </a:prstGeom>
            <a:ln w="12700">
              <a:solidFill>
                <a:schemeClr val="accent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V="1">
              <a:off x="1567" y="4583"/>
              <a:ext cx="0" cy="1477"/>
            </a:xfrm>
            <a:prstGeom prst="line">
              <a:avLst/>
            </a:prstGeom>
            <a:ln w="12700">
              <a:solidFill>
                <a:schemeClr val="accent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/>
            <p:cNvCxnSpPr/>
            <p:nvPr/>
          </p:nvCxnSpPr>
          <p:spPr>
            <a:xfrm>
              <a:off x="1567" y="4582"/>
              <a:ext cx="381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组合 71"/>
          <p:cNvGrpSpPr/>
          <p:nvPr/>
        </p:nvGrpSpPr>
        <p:grpSpPr>
          <a:xfrm>
            <a:off x="3119120" y="2653030"/>
            <a:ext cx="1125855" cy="2068195"/>
            <a:chOff x="4597" y="4478"/>
            <a:chExt cx="1773" cy="3257"/>
          </a:xfrm>
        </p:grpSpPr>
        <p:cxnSp>
          <p:nvCxnSpPr>
            <p:cNvPr id="67" name="直接连接符 66"/>
            <p:cNvCxnSpPr/>
            <p:nvPr/>
          </p:nvCxnSpPr>
          <p:spPr>
            <a:xfrm>
              <a:off x="5648" y="4478"/>
              <a:ext cx="365" cy="0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>
              <a:off x="6013" y="4493"/>
              <a:ext cx="0" cy="3243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4597" y="7733"/>
              <a:ext cx="1416" cy="0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>
              <a:off x="6006" y="6046"/>
              <a:ext cx="365" cy="0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文本框 70"/>
          <p:cNvSpPr txBox="1"/>
          <p:nvPr/>
        </p:nvSpPr>
        <p:spPr>
          <a:xfrm>
            <a:off x="4263390" y="3495675"/>
            <a:ext cx="538480" cy="304800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p>
            <a:r>
              <a:rPr lang="zh-CN" altLang="en-US" sz="1400">
                <a:latin typeface="黑体" panose="02010600030101010101" charset="-122"/>
                <a:ea typeface="黑体" panose="02010600030101010101" charset="-122"/>
              </a:rPr>
              <a:t>双输</a:t>
            </a:r>
            <a:endParaRPr lang="zh-CN" altLang="en-US" sz="1400"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73" name="圆角矩形 72"/>
          <p:cNvSpPr/>
          <p:nvPr/>
        </p:nvSpPr>
        <p:spPr>
          <a:xfrm>
            <a:off x="9272905" y="3439160"/>
            <a:ext cx="963295" cy="367030"/>
          </a:xfrm>
          <a:prstGeom prst="roundRect">
            <a:avLst/>
          </a:prstGeom>
          <a:solidFill>
            <a:srgbClr val="61D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文本框 73"/>
          <p:cNvSpPr txBox="1"/>
          <p:nvPr/>
        </p:nvSpPr>
        <p:spPr>
          <a:xfrm>
            <a:off x="9263380" y="3445510"/>
            <a:ext cx="995680" cy="3352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latin typeface="黑体" panose="02010600030101010101" charset="-122"/>
                <a:ea typeface="黑体" panose="02010600030101010101" charset="-122"/>
              </a:rPr>
              <a:t>个体平台</a:t>
            </a:r>
            <a:endParaRPr lang="zh-CN" altLang="en-US" sz="1600"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75" name="圆角矩形 74"/>
          <p:cNvSpPr/>
          <p:nvPr/>
        </p:nvSpPr>
        <p:spPr>
          <a:xfrm>
            <a:off x="10398125" y="3432810"/>
            <a:ext cx="963295" cy="367030"/>
          </a:xfrm>
          <a:prstGeom prst="roundRect">
            <a:avLst/>
          </a:prstGeom>
          <a:solidFill>
            <a:srgbClr val="61D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6" name="文本框 75"/>
          <p:cNvSpPr txBox="1"/>
          <p:nvPr/>
        </p:nvSpPr>
        <p:spPr>
          <a:xfrm>
            <a:off x="10388600" y="3439160"/>
            <a:ext cx="995680" cy="3352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latin typeface="黑体" panose="02010600030101010101" charset="-122"/>
                <a:ea typeface="黑体" panose="02010600030101010101" charset="-122"/>
              </a:rPr>
              <a:t>个体平台</a:t>
            </a:r>
            <a:endParaRPr lang="zh-CN" altLang="en-US" sz="1600">
              <a:latin typeface="黑体" panose="02010600030101010101" charset="-122"/>
              <a:ea typeface="黑体" panose="02010600030101010101" charset="-122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8607425" y="3919855"/>
            <a:ext cx="2316480" cy="519430"/>
            <a:chOff x="2612" y="4831"/>
            <a:chExt cx="2426" cy="818"/>
          </a:xfrm>
        </p:grpSpPr>
        <p:cxnSp>
          <p:nvCxnSpPr>
            <p:cNvPr id="78" name="直接箭头连接符 77"/>
            <p:cNvCxnSpPr/>
            <p:nvPr/>
          </p:nvCxnSpPr>
          <p:spPr>
            <a:xfrm>
              <a:off x="3825" y="4835"/>
              <a:ext cx="0" cy="815"/>
            </a:xfrm>
            <a:prstGeom prst="straightConnector1">
              <a:avLst/>
            </a:prstGeom>
            <a:ln w="12700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>
              <a:off x="2612" y="4831"/>
              <a:ext cx="0" cy="419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>
              <a:off x="5037" y="4831"/>
              <a:ext cx="0" cy="419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2618" y="5239"/>
              <a:ext cx="2421" cy="0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圆角矩形 81"/>
          <p:cNvSpPr/>
          <p:nvPr/>
        </p:nvSpPr>
        <p:spPr>
          <a:xfrm>
            <a:off x="9407525" y="4506595"/>
            <a:ext cx="715010" cy="367030"/>
          </a:xfrm>
          <a:prstGeom prst="roundRect">
            <a:avLst/>
          </a:prstGeom>
          <a:solidFill>
            <a:srgbClr val="009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3" name="文本框 82"/>
          <p:cNvSpPr txBox="1"/>
          <p:nvPr/>
        </p:nvSpPr>
        <p:spPr>
          <a:xfrm>
            <a:off x="9445625" y="4507865"/>
            <a:ext cx="6400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黑体" panose="02010600030101010101" charset="-122"/>
                <a:ea typeface="黑体" panose="02010600030101010101" charset="-122"/>
              </a:rPr>
              <a:t>用户</a:t>
            </a:r>
            <a:endParaRPr lang="zh-CN" altLang="en-US"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8726170" y="2903220"/>
            <a:ext cx="690880" cy="396240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p>
            <a:pPr algn="ctr"/>
            <a:r>
              <a:rPr lang="zh-CN" altLang="en-US" sz="1000">
                <a:latin typeface="黑体" panose="02010600030101010101" charset="-122"/>
                <a:ea typeface="黑体" panose="02010600030101010101" charset="-122"/>
              </a:rPr>
              <a:t>自主经营</a:t>
            </a:r>
            <a:endParaRPr lang="zh-CN" altLang="en-US" sz="1000">
              <a:latin typeface="黑体" panose="02010600030101010101" charset="-122"/>
              <a:ea typeface="黑体" panose="02010600030101010101" charset="-122"/>
            </a:endParaRPr>
          </a:p>
          <a:p>
            <a:pPr algn="ctr"/>
            <a:r>
              <a:rPr lang="zh-CN" altLang="en-US" sz="1000">
                <a:latin typeface="黑体" panose="02010600030101010101" charset="-122"/>
                <a:ea typeface="黑体" panose="02010600030101010101" charset="-122"/>
              </a:rPr>
              <a:t>成本降低</a:t>
            </a:r>
            <a:endParaRPr lang="zh-CN" altLang="en-US" sz="1000">
              <a:latin typeface="黑体" panose="02010600030101010101" charset="-122"/>
              <a:ea typeface="黑体" panose="02010600030101010101" charset="-122"/>
            </a:endParaRPr>
          </a:p>
        </p:txBody>
      </p:sp>
      <p:cxnSp>
        <p:nvCxnSpPr>
          <p:cNvPr id="88" name="直接连接符 87"/>
          <p:cNvCxnSpPr/>
          <p:nvPr/>
        </p:nvCxnSpPr>
        <p:spPr>
          <a:xfrm flipH="1">
            <a:off x="7995920" y="2623820"/>
            <a:ext cx="209550" cy="0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组合 96"/>
          <p:cNvGrpSpPr/>
          <p:nvPr/>
        </p:nvGrpSpPr>
        <p:grpSpPr>
          <a:xfrm>
            <a:off x="7995920" y="2633345"/>
            <a:ext cx="1256030" cy="2058670"/>
            <a:chOff x="12592" y="4147"/>
            <a:chExt cx="1978" cy="3242"/>
          </a:xfrm>
        </p:grpSpPr>
        <p:cxnSp>
          <p:nvCxnSpPr>
            <p:cNvPr id="89" name="直接连接符 88"/>
            <p:cNvCxnSpPr/>
            <p:nvPr/>
          </p:nvCxnSpPr>
          <p:spPr>
            <a:xfrm flipH="1">
              <a:off x="12592" y="4147"/>
              <a:ext cx="0" cy="3243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12592" y="7387"/>
              <a:ext cx="1978" cy="0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直接连接符 90"/>
          <p:cNvCxnSpPr/>
          <p:nvPr/>
        </p:nvCxnSpPr>
        <p:spPr>
          <a:xfrm flipH="1">
            <a:off x="7790180" y="3619500"/>
            <a:ext cx="209550" cy="0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/>
          <p:cNvSpPr txBox="1"/>
          <p:nvPr/>
        </p:nvSpPr>
        <p:spPr>
          <a:xfrm>
            <a:off x="7251700" y="3470910"/>
            <a:ext cx="538480" cy="304800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p>
            <a:r>
              <a:rPr lang="zh-CN" altLang="en-US" sz="1400">
                <a:latin typeface="黑体" panose="02010600030101010101" charset="-122"/>
                <a:ea typeface="黑体" panose="02010600030101010101" charset="-122"/>
              </a:rPr>
              <a:t>双赢</a:t>
            </a:r>
            <a:endParaRPr lang="zh-CN" altLang="en-US" sz="1400"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9878695" y="2903220"/>
            <a:ext cx="690880" cy="396240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p>
            <a:pPr algn="ctr"/>
            <a:r>
              <a:rPr lang="zh-CN" altLang="en-US" sz="1000">
                <a:latin typeface="黑体" panose="02010600030101010101" charset="-122"/>
                <a:ea typeface="黑体" panose="02010600030101010101" charset="-122"/>
              </a:rPr>
              <a:t>自主经营</a:t>
            </a:r>
            <a:endParaRPr lang="zh-CN" altLang="en-US" sz="1000">
              <a:latin typeface="黑体" panose="02010600030101010101" charset="-122"/>
              <a:ea typeface="黑体" panose="02010600030101010101" charset="-122"/>
            </a:endParaRPr>
          </a:p>
          <a:p>
            <a:pPr algn="ctr"/>
            <a:r>
              <a:rPr lang="zh-CN" altLang="en-US" sz="1000">
                <a:latin typeface="黑体" panose="02010600030101010101" charset="-122"/>
                <a:ea typeface="黑体" panose="02010600030101010101" charset="-122"/>
              </a:rPr>
              <a:t>成本降低</a:t>
            </a:r>
            <a:endParaRPr lang="zh-CN" altLang="en-US" sz="1000"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11009630" y="2903220"/>
            <a:ext cx="690880" cy="396240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p>
            <a:pPr algn="ctr"/>
            <a:r>
              <a:rPr lang="zh-CN" altLang="en-US" sz="1000">
                <a:latin typeface="黑体" panose="02010600030101010101" charset="-122"/>
                <a:ea typeface="黑体" panose="02010600030101010101" charset="-122"/>
              </a:rPr>
              <a:t>自主经营</a:t>
            </a:r>
            <a:endParaRPr lang="zh-CN" altLang="en-US" sz="1000">
              <a:latin typeface="黑体" panose="02010600030101010101" charset="-122"/>
              <a:ea typeface="黑体" panose="02010600030101010101" charset="-122"/>
            </a:endParaRPr>
          </a:p>
          <a:p>
            <a:pPr algn="ctr"/>
            <a:r>
              <a:rPr lang="zh-CN" altLang="en-US" sz="1000">
                <a:latin typeface="黑体" panose="02010600030101010101" charset="-122"/>
                <a:ea typeface="黑体" panose="02010600030101010101" charset="-122"/>
              </a:rPr>
              <a:t>成本降低</a:t>
            </a:r>
            <a:endParaRPr lang="zh-CN" altLang="en-US" sz="1000"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261225" y="3482340"/>
            <a:ext cx="512445" cy="29019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1116330" y="1600200"/>
            <a:ext cx="1706880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</a:rPr>
              <a:t>小程序市场</a:t>
            </a:r>
            <a:endParaRPr lang="zh-CN" altLang="en-US" sz="2400">
              <a:solidFill>
                <a:schemeClr val="bg1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12850" y="2459355"/>
            <a:ext cx="9616440" cy="246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ts val="2080"/>
              </a:lnSpc>
            </a:pPr>
            <a:r>
              <a:rPr lang="zh-CN" altLang="en-US">
                <a:solidFill>
                  <a:srgbClr val="333F50"/>
                </a:solidFill>
                <a:latin typeface="黑体" panose="02010600030101010101" charset="-122"/>
                <a:ea typeface="黑体" panose="02010600030101010101" charset="-122"/>
              </a:rPr>
              <a:t>小程序瞄准的是互联网</a:t>
            </a:r>
            <a:r>
              <a:rPr lang="en-US" altLang="zh-CN">
                <a:solidFill>
                  <a:srgbClr val="333F50"/>
                </a:solidFill>
                <a:latin typeface="黑体" panose="02010600030101010101" charset="-122"/>
                <a:ea typeface="黑体" panose="02010600030101010101" charset="-122"/>
              </a:rPr>
              <a:t>“</a:t>
            </a:r>
            <a:r>
              <a:rPr lang="zh-CN" altLang="en-US">
                <a:solidFill>
                  <a:srgbClr val="333F50"/>
                </a:solidFill>
                <a:latin typeface="黑体" panose="02010600030101010101" charset="-122"/>
                <a:ea typeface="黑体" panose="02010600030101010101" charset="-122"/>
              </a:rPr>
              <a:t>最后一公里</a:t>
            </a:r>
            <a:r>
              <a:rPr lang="en-US" altLang="zh-CN">
                <a:solidFill>
                  <a:srgbClr val="333F50"/>
                </a:solidFill>
                <a:latin typeface="黑体" panose="02010600030101010101" charset="-122"/>
                <a:ea typeface="黑体" panose="02010600030101010101" charset="-122"/>
              </a:rPr>
              <a:t>”</a:t>
            </a:r>
            <a:r>
              <a:rPr lang="zh-CN" altLang="en-US">
                <a:solidFill>
                  <a:srgbClr val="333F50"/>
                </a:solidFill>
                <a:latin typeface="黑体" panose="02010600030101010101" charset="-122"/>
                <a:ea typeface="黑体" panose="02010600030101010101" charset="-122"/>
              </a:rPr>
              <a:t>，即互联网产品没有触及到的千万线下实体商户。目前，线下商户的流量多来自于美团、饿了么、大众点评等第三方平台，入驻平台产生的高额佣金，使线下商家获客成本变高，从而形成商家与顾客双输，第三方从中得利的现状。随着微信</a:t>
            </a:r>
            <a:r>
              <a:rPr lang="en-US" altLang="zh-CN">
                <a:solidFill>
                  <a:srgbClr val="333F50"/>
                </a:solidFill>
                <a:latin typeface="黑体" panose="02010600030101010101" charset="-122"/>
                <a:ea typeface="黑体" panose="02010600030101010101" charset="-122"/>
              </a:rPr>
              <a:t>“</a:t>
            </a:r>
            <a:r>
              <a:rPr lang="zh-CN" altLang="en-US">
                <a:solidFill>
                  <a:srgbClr val="333F50"/>
                </a:solidFill>
                <a:latin typeface="黑体" panose="02010600030101010101" charset="-122"/>
                <a:ea typeface="黑体" panose="02010600030101010101" charset="-122"/>
              </a:rPr>
              <a:t>去中心化</a:t>
            </a:r>
            <a:r>
              <a:rPr lang="en-US" altLang="zh-CN">
                <a:solidFill>
                  <a:srgbClr val="333F50"/>
                </a:solidFill>
                <a:latin typeface="黑体" panose="02010600030101010101" charset="-122"/>
                <a:ea typeface="黑体" panose="02010600030101010101" charset="-122"/>
              </a:rPr>
              <a:t>”</a:t>
            </a:r>
            <a:r>
              <a:rPr lang="zh-CN" altLang="en-US">
                <a:solidFill>
                  <a:srgbClr val="333F50"/>
                </a:solidFill>
                <a:latin typeface="黑体" panose="02010600030101010101" charset="-122"/>
                <a:ea typeface="黑体" panose="02010600030101010101" charset="-122"/>
              </a:rPr>
              <a:t>理念的推广，个体商户急需一款属于自己的互联网产品，来打通店家与顾客之间的桥梁，小程序的出现则弥补了这</a:t>
            </a:r>
            <a:r>
              <a:rPr lang="en-US" altLang="zh-CN">
                <a:solidFill>
                  <a:srgbClr val="333F50"/>
                </a:solidFill>
                <a:latin typeface="黑体" panose="02010600030101010101" charset="-122"/>
                <a:ea typeface="黑体" panose="02010600030101010101" charset="-122"/>
                <a:sym typeface="+mn-ea"/>
              </a:rPr>
              <a:t>“</a:t>
            </a:r>
            <a:r>
              <a:rPr lang="zh-CN" altLang="en-US">
                <a:solidFill>
                  <a:srgbClr val="333F50"/>
                </a:solidFill>
                <a:latin typeface="黑体" panose="02010600030101010101" charset="-122"/>
                <a:ea typeface="黑体" panose="02010600030101010101" charset="-122"/>
                <a:sym typeface="+mn-ea"/>
              </a:rPr>
              <a:t>最后一公里</a:t>
            </a:r>
            <a:r>
              <a:rPr lang="en-US" altLang="zh-CN">
                <a:solidFill>
                  <a:srgbClr val="333F50"/>
                </a:solidFill>
                <a:latin typeface="黑体" panose="02010600030101010101" charset="-122"/>
                <a:ea typeface="黑体" panose="02010600030101010101" charset="-122"/>
                <a:sym typeface="+mn-ea"/>
              </a:rPr>
              <a:t>”</a:t>
            </a:r>
            <a:r>
              <a:rPr lang="zh-CN" altLang="en-US">
                <a:solidFill>
                  <a:srgbClr val="333F50"/>
                </a:solidFill>
                <a:latin typeface="黑体" panose="02010600030101010101" charset="-122"/>
                <a:ea typeface="黑体" panose="02010600030101010101" charset="-122"/>
                <a:sym typeface="+mn-ea"/>
              </a:rPr>
              <a:t>的空白。</a:t>
            </a:r>
            <a:r>
              <a:rPr lang="zh-CN" altLang="en-US">
                <a:solidFill>
                  <a:srgbClr val="C00000"/>
                </a:solidFill>
                <a:latin typeface="黑体" panose="02010600030101010101" charset="-122"/>
                <a:ea typeface="黑体" panose="02010600030101010101" charset="-122"/>
              </a:rPr>
              <a:t>这种商家与顾客双赢的模式，必定是未来发展的趋势。</a:t>
            </a:r>
            <a:endParaRPr lang="zh-CN" altLang="en-US">
              <a:solidFill>
                <a:srgbClr val="C00000"/>
              </a:solidFill>
              <a:latin typeface="黑体" panose="02010600030101010101" charset="-122"/>
              <a:ea typeface="黑体" panose="02010600030101010101" charset="-122"/>
            </a:endParaRPr>
          </a:p>
          <a:p>
            <a:pPr algn="l" fontAlgn="auto">
              <a:lnSpc>
                <a:spcPts val="2080"/>
              </a:lnSpc>
            </a:pPr>
            <a:endParaRPr lang="zh-CN" altLang="en-US" sz="2000">
              <a:solidFill>
                <a:srgbClr val="C00000"/>
              </a:solidFill>
              <a:latin typeface="黑体" panose="02010600030101010101" charset="-122"/>
              <a:ea typeface="黑体" panose="02010600030101010101" charset="-122"/>
            </a:endParaRPr>
          </a:p>
          <a:p>
            <a:pPr algn="l" fontAlgn="auto">
              <a:lnSpc>
                <a:spcPts val="2080"/>
              </a:lnSpc>
            </a:pPr>
            <a:r>
              <a:rPr lang="zh-CN" altLang="en-US">
                <a:solidFill>
                  <a:srgbClr val="333F50"/>
                </a:solidFill>
                <a:latin typeface="黑体" panose="02010600030101010101" charset="-122"/>
                <a:ea typeface="黑体" panose="02010600030101010101" charset="-122"/>
              </a:rPr>
              <a:t>另外，一些没有互联网平台的服务行业，如汽修、美容美发、家政装修等，也可以通过小程序实现全行业</a:t>
            </a:r>
            <a:r>
              <a:rPr lang="en-US" altLang="zh-CN">
                <a:solidFill>
                  <a:srgbClr val="333F50"/>
                </a:solidFill>
                <a:latin typeface="黑体" panose="02010600030101010101" charset="-122"/>
                <a:ea typeface="黑体" panose="02010600030101010101" charset="-122"/>
              </a:rPr>
              <a:t>O2O,</a:t>
            </a:r>
            <a:r>
              <a:rPr lang="zh-CN" altLang="en-US">
                <a:solidFill>
                  <a:srgbClr val="333F50"/>
                </a:solidFill>
                <a:latin typeface="黑体" panose="02010600030101010101" charset="-122"/>
                <a:ea typeface="黑体" panose="02010600030101010101" charset="-122"/>
              </a:rPr>
              <a:t>小程序市场非常广阔。</a:t>
            </a:r>
            <a:endParaRPr lang="zh-CN" altLang="en-US">
              <a:solidFill>
                <a:srgbClr val="333F50"/>
              </a:solidFill>
              <a:latin typeface="黑体" panose="02010600030101010101" charset="-122"/>
              <a:ea typeface="黑体" panose="0201060003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" name="图片 29" descr="2015219111723"/>
          <p:cNvPicPr>
            <a:picLocks noChangeAspect="1"/>
          </p:cNvPicPr>
          <p:nvPr/>
        </p:nvPicPr>
        <p:blipFill>
          <a:blip r:embed="rId1"/>
          <a:srcRect t="24083" r="66203" b="26000"/>
          <a:stretch>
            <a:fillRect/>
          </a:stretch>
        </p:blipFill>
        <p:spPr>
          <a:xfrm>
            <a:off x="9533255" y="3853180"/>
            <a:ext cx="349250" cy="359410"/>
          </a:xfrm>
          <a:prstGeom prst="rect">
            <a:avLst/>
          </a:prstGeom>
        </p:spPr>
      </p:pic>
      <p:pic>
        <p:nvPicPr>
          <p:cNvPr id="29" name="图片 28" descr="1467367381420205"/>
          <p:cNvPicPr>
            <a:picLocks noChangeAspect="1"/>
          </p:cNvPicPr>
          <p:nvPr/>
        </p:nvPicPr>
        <p:blipFill>
          <a:blip r:embed="rId2"/>
          <a:srcRect l="33315" t="36575" r="33493" b="22406"/>
          <a:stretch>
            <a:fillRect/>
          </a:stretch>
        </p:blipFill>
        <p:spPr>
          <a:xfrm>
            <a:off x="6911340" y="3863340"/>
            <a:ext cx="405130" cy="34099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116330" y="1600200"/>
            <a:ext cx="1706880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</a:rPr>
              <a:t>小程序前景</a:t>
            </a:r>
            <a:endParaRPr lang="zh-CN" altLang="en-US" sz="2400">
              <a:solidFill>
                <a:schemeClr val="bg1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16330" y="2423160"/>
            <a:ext cx="3796030" cy="24485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ts val="2320"/>
              </a:lnSpc>
            </a:pPr>
            <a:r>
              <a:rPr lang="zh-CN" altLang="en-US" sz="1600">
                <a:solidFill>
                  <a:srgbClr val="333F50"/>
                </a:solidFill>
                <a:latin typeface="黑体" panose="02010600030101010101" charset="-122"/>
                <a:ea typeface="黑体" panose="02010600030101010101" charset="-122"/>
                <a:sym typeface="+mn-ea"/>
              </a:rPr>
              <a:t>张小龙在微信四大价值观中提到，要让商业化存在于无形之中，微信商业化之路走的并不平坦。如今，小程序的出现让微信华丽转型成为了可能，从小程序升级迭代的频率可以看出，小程序已成为微信的战略级产品，是微信商业化的必经之路，未来，小程序将与微信支付共同构成微信商业生态的核心。</a:t>
            </a:r>
            <a:endParaRPr lang="zh-CN" altLang="en-US" sz="1600">
              <a:solidFill>
                <a:srgbClr val="333F50"/>
              </a:solidFill>
              <a:latin typeface="黑体" panose="02010600030101010101" charset="-122"/>
              <a:ea typeface="黑体" panose="02010600030101010101" charset="-122"/>
              <a:sym typeface="+mn-ea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7335520" y="2958465"/>
            <a:ext cx="1198245" cy="119824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8254365" y="2958465"/>
            <a:ext cx="1198245" cy="119824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614285" y="3374390"/>
            <a:ext cx="6400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333F50"/>
                </a:solidFill>
                <a:latin typeface="黑体" panose="02010600030101010101" charset="-122"/>
                <a:ea typeface="黑体" panose="02010600030101010101" charset="-122"/>
              </a:rPr>
              <a:t>商家</a:t>
            </a:r>
            <a:endParaRPr lang="zh-CN" altLang="en-US">
              <a:solidFill>
                <a:srgbClr val="333F50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533130" y="3375025"/>
            <a:ext cx="6400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333F50"/>
                </a:solidFill>
                <a:latin typeface="黑体" panose="02010600030101010101" charset="-122"/>
                <a:ea typeface="黑体" panose="02010600030101010101" charset="-122"/>
              </a:rPr>
              <a:t>用户</a:t>
            </a:r>
            <a:endParaRPr lang="zh-CN" altLang="en-US">
              <a:solidFill>
                <a:srgbClr val="333F50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690360" y="4127500"/>
            <a:ext cx="894080" cy="3048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rgbClr val="333F50"/>
                </a:solidFill>
                <a:latin typeface="黑体" panose="02010600030101010101" charset="-122"/>
                <a:ea typeface="黑体" panose="02010600030101010101" charset="-122"/>
              </a:rPr>
              <a:t>微信支付</a:t>
            </a:r>
            <a:endParaRPr lang="zh-CN" altLang="en-US" sz="1400">
              <a:solidFill>
                <a:srgbClr val="333F50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258935" y="4137660"/>
            <a:ext cx="894080" cy="3048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rgbClr val="333F50"/>
                </a:solidFill>
                <a:latin typeface="黑体" panose="02010600030101010101" charset="-122"/>
                <a:ea typeface="黑体" panose="02010600030101010101" charset="-122"/>
              </a:rPr>
              <a:t>微信卡券</a:t>
            </a:r>
            <a:endParaRPr lang="zh-CN" altLang="en-US" sz="1400">
              <a:solidFill>
                <a:srgbClr val="333F50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187055" y="2376170"/>
            <a:ext cx="716280" cy="3048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rgbClr val="333F50"/>
                </a:solidFill>
                <a:latin typeface="黑体" panose="02010600030101010101" charset="-122"/>
                <a:ea typeface="黑体" panose="02010600030101010101" charset="-122"/>
              </a:rPr>
              <a:t>小程序</a:t>
            </a:r>
            <a:endParaRPr lang="zh-CN" altLang="en-US" sz="1400">
              <a:solidFill>
                <a:srgbClr val="333F50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24" name="弧形 23"/>
          <p:cNvSpPr/>
          <p:nvPr/>
        </p:nvSpPr>
        <p:spPr>
          <a:xfrm rot="7560000">
            <a:off x="7136765" y="2391410"/>
            <a:ext cx="2690495" cy="2474595"/>
          </a:xfrm>
          <a:prstGeom prst="arc">
            <a:avLst>
              <a:gd name="adj1" fmla="val 16546648"/>
              <a:gd name="adj2" fmla="val 935609"/>
            </a:avLst>
          </a:prstGeom>
          <a:ln w="12700"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弧形 25"/>
          <p:cNvSpPr/>
          <p:nvPr/>
        </p:nvSpPr>
        <p:spPr>
          <a:xfrm rot="14580000">
            <a:off x="6943725" y="2624455"/>
            <a:ext cx="2204085" cy="2077720"/>
          </a:xfrm>
          <a:prstGeom prst="arc">
            <a:avLst>
              <a:gd name="adj1" fmla="val 17083713"/>
              <a:gd name="adj2" fmla="val 1184527"/>
            </a:avLst>
          </a:prstGeom>
          <a:ln w="12700"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弧形 26"/>
          <p:cNvSpPr/>
          <p:nvPr/>
        </p:nvSpPr>
        <p:spPr>
          <a:xfrm rot="180000">
            <a:off x="7588885" y="2538095"/>
            <a:ext cx="2167255" cy="2413000"/>
          </a:xfrm>
          <a:prstGeom prst="arc">
            <a:avLst>
              <a:gd name="adj1" fmla="val 16622865"/>
              <a:gd name="adj2" fmla="val 283242"/>
            </a:avLst>
          </a:prstGeom>
          <a:ln w="12700"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8" name="图片 27" descr="20170113102700_64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990" y="2319020"/>
            <a:ext cx="400050" cy="400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1116330" y="1600200"/>
            <a:ext cx="1706880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</a:rPr>
              <a:t>小程序前景</a:t>
            </a:r>
            <a:endParaRPr lang="zh-CN" altLang="en-US" sz="2400">
              <a:solidFill>
                <a:schemeClr val="bg1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68185" y="2904490"/>
            <a:ext cx="1249680" cy="3048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rgbClr val="333F50"/>
                </a:solidFill>
                <a:latin typeface="黑体" panose="02010600030101010101" charset="-122"/>
                <a:ea typeface="黑体" panose="02010600030101010101" charset="-122"/>
              </a:rPr>
              <a:t>第三方服务商</a:t>
            </a:r>
            <a:endParaRPr lang="zh-CN" altLang="en-US" sz="1400">
              <a:solidFill>
                <a:srgbClr val="333F50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95185" y="2190750"/>
            <a:ext cx="1010920" cy="3422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333F50"/>
                </a:solidFill>
                <a:latin typeface="黑体" panose="02010600030101010101" charset="-122"/>
                <a:ea typeface="黑体" panose="02010600030101010101" charset="-122"/>
              </a:rPr>
              <a:t>微信官方</a:t>
            </a:r>
            <a:endParaRPr lang="zh-CN" altLang="en-US" sz="1600">
              <a:solidFill>
                <a:srgbClr val="333F50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7693025" y="2457450"/>
            <a:ext cx="0" cy="438150"/>
          </a:xfrm>
          <a:prstGeom prst="straightConnector1">
            <a:avLst/>
          </a:prstGeom>
          <a:ln w="12700">
            <a:solidFill>
              <a:schemeClr val="accent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7896225" y="2534285"/>
            <a:ext cx="930910" cy="2800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rgbClr val="333F50"/>
                </a:solidFill>
                <a:latin typeface="黑体" panose="02010600030101010101" charset="-122"/>
                <a:ea typeface="黑体" panose="02010600030101010101" charset="-122"/>
              </a:rPr>
              <a:t>开放端口</a:t>
            </a:r>
            <a:endParaRPr lang="zh-CN" altLang="en-US" sz="1200">
              <a:solidFill>
                <a:srgbClr val="333F50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7699375" y="3168015"/>
            <a:ext cx="0" cy="410845"/>
          </a:xfrm>
          <a:prstGeom prst="straightConnector1">
            <a:avLst/>
          </a:prstGeom>
          <a:ln w="12700">
            <a:solidFill>
              <a:schemeClr val="accent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7319010" y="3710305"/>
            <a:ext cx="944880" cy="4057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>
                <a:solidFill>
                  <a:srgbClr val="333F50"/>
                </a:solidFill>
                <a:latin typeface="黑体" panose="02010600030101010101" charset="-122"/>
                <a:ea typeface="黑体" panose="02010600030101010101" charset="-122"/>
              </a:rPr>
              <a:t>小程序</a:t>
            </a:r>
            <a:endParaRPr lang="zh-CN" altLang="en-US" sz="2000">
              <a:solidFill>
                <a:srgbClr val="333F50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pic>
        <p:nvPicPr>
          <p:cNvPr id="12" name="图片 11" descr="20170113102700_64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1980" y="3662680"/>
            <a:ext cx="467995" cy="46799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896225" y="3239135"/>
            <a:ext cx="207073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rgbClr val="333F50"/>
                </a:solidFill>
                <a:latin typeface="黑体" panose="02010600030101010101" charset="-122"/>
                <a:ea typeface="黑体" panose="02010600030101010101" charset="-122"/>
              </a:rPr>
              <a:t>开发、运营、维护</a:t>
            </a:r>
            <a:endParaRPr lang="zh-CN" altLang="en-US" sz="1200">
              <a:solidFill>
                <a:srgbClr val="333F50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H="1">
            <a:off x="7036435" y="4131310"/>
            <a:ext cx="392430" cy="461010"/>
          </a:xfrm>
          <a:prstGeom prst="straightConnector1">
            <a:avLst/>
          </a:prstGeom>
          <a:ln w="12700">
            <a:solidFill>
              <a:schemeClr val="accent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6182360" y="4591685"/>
            <a:ext cx="1098550" cy="3111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333F50"/>
                </a:solidFill>
                <a:latin typeface="黑体" panose="02010600030101010101" charset="-122"/>
                <a:ea typeface="黑体" panose="02010600030101010101" charset="-122"/>
              </a:rPr>
              <a:t>企业</a:t>
            </a:r>
            <a:r>
              <a:rPr lang="en-US" altLang="zh-CN" sz="1400">
                <a:solidFill>
                  <a:srgbClr val="333F50"/>
                </a:solidFill>
                <a:latin typeface="黑体" panose="02010600030101010101" charset="-122"/>
                <a:ea typeface="黑体" panose="02010600030101010101" charset="-122"/>
              </a:rPr>
              <a:t>/</a:t>
            </a:r>
            <a:r>
              <a:rPr lang="zh-CN" altLang="en-US" sz="1400">
                <a:solidFill>
                  <a:srgbClr val="333F50"/>
                </a:solidFill>
                <a:latin typeface="黑体" panose="02010600030101010101" charset="-122"/>
                <a:ea typeface="黑体" panose="02010600030101010101" charset="-122"/>
              </a:rPr>
              <a:t>商户</a:t>
            </a:r>
            <a:endParaRPr lang="zh-CN" altLang="en-US" sz="1400">
              <a:solidFill>
                <a:srgbClr val="333F50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7893050" y="4131945"/>
            <a:ext cx="381635" cy="450215"/>
          </a:xfrm>
          <a:prstGeom prst="straightConnector1">
            <a:avLst/>
          </a:prstGeom>
          <a:ln w="12700">
            <a:solidFill>
              <a:schemeClr val="accent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8032115" y="4591685"/>
            <a:ext cx="1193165" cy="3111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rgbClr val="333F50"/>
                </a:solidFill>
                <a:latin typeface="黑体" panose="02010600030101010101" charset="-122"/>
                <a:ea typeface="黑体" panose="02010600030101010101" charset="-122"/>
              </a:rPr>
              <a:t>9</a:t>
            </a:r>
            <a:r>
              <a:rPr lang="zh-CN" altLang="en-US" sz="1400">
                <a:solidFill>
                  <a:srgbClr val="333F50"/>
                </a:solidFill>
                <a:latin typeface="黑体" panose="02010600030101010101" charset="-122"/>
                <a:ea typeface="黑体" panose="02010600030101010101" charset="-122"/>
              </a:rPr>
              <a:t>亿微信用户</a:t>
            </a:r>
            <a:endParaRPr lang="zh-CN" altLang="en-US" sz="1400">
              <a:solidFill>
                <a:srgbClr val="333F50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7258685" y="4663440"/>
            <a:ext cx="759460" cy="1270"/>
          </a:xfrm>
          <a:prstGeom prst="straightConnector1">
            <a:avLst/>
          </a:prstGeom>
          <a:ln w="12700">
            <a:solidFill>
              <a:schemeClr val="accent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5686425" y="3614420"/>
            <a:ext cx="3970020" cy="152336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>
              <a:solidFill>
                <a:srgbClr val="333F5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481455" y="2534285"/>
            <a:ext cx="3364865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ts val="2520"/>
              </a:lnSpc>
            </a:pPr>
            <a:r>
              <a:rPr lang="zh-CN" altLang="en-US" sz="1600">
                <a:solidFill>
                  <a:srgbClr val="333F50"/>
                </a:solidFill>
                <a:latin typeface="黑体" panose="02010600030101010101" charset="-122"/>
                <a:ea typeface="黑体" panose="02010600030101010101" charset="-122"/>
              </a:rPr>
              <a:t>小程序生态链已初具雏形，未来将形成一个全新的互联网产业，而我们作为第三方服务商，要做的就是搭建</a:t>
            </a:r>
            <a:r>
              <a:rPr lang="en-US" altLang="zh-CN" sz="1600">
                <a:solidFill>
                  <a:srgbClr val="333F50"/>
                </a:solidFill>
                <a:latin typeface="黑体" panose="02010600030101010101" charset="-122"/>
                <a:ea typeface="黑体" panose="02010600030101010101" charset="-122"/>
              </a:rPr>
              <a:t>9</a:t>
            </a:r>
            <a:r>
              <a:rPr lang="zh-CN" altLang="en-US" sz="1600">
                <a:solidFill>
                  <a:srgbClr val="333F50"/>
                </a:solidFill>
                <a:latin typeface="黑体" panose="02010600030101010101" charset="-122"/>
                <a:ea typeface="黑体" panose="02010600030101010101" charset="-122"/>
              </a:rPr>
              <a:t>亿微信用户与企业</a:t>
            </a:r>
            <a:r>
              <a:rPr lang="en-US" altLang="zh-CN" sz="1600">
                <a:solidFill>
                  <a:srgbClr val="333F50"/>
                </a:solidFill>
                <a:latin typeface="黑体" panose="02010600030101010101" charset="-122"/>
                <a:ea typeface="黑体" panose="02010600030101010101" charset="-122"/>
              </a:rPr>
              <a:t>/</a:t>
            </a:r>
            <a:r>
              <a:rPr lang="zh-CN" altLang="en-US" sz="1600">
                <a:solidFill>
                  <a:srgbClr val="333F50"/>
                </a:solidFill>
                <a:latin typeface="黑体" panose="02010600030101010101" charset="-122"/>
                <a:ea typeface="黑体" panose="02010600030101010101" charset="-122"/>
              </a:rPr>
              <a:t>商户间的桥梁。</a:t>
            </a:r>
            <a:endParaRPr lang="zh-CN" altLang="en-US" sz="1600">
              <a:solidFill>
                <a:srgbClr val="333F50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380480" y="2552065"/>
            <a:ext cx="487680" cy="2800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>
                <a:solidFill>
                  <a:srgbClr val="333F50"/>
                </a:solidFill>
                <a:latin typeface="黑体" panose="02010600030101010101" charset="-122"/>
                <a:ea typeface="黑体" panose="02010600030101010101" charset="-122"/>
              </a:rPr>
              <a:t>反馈</a:t>
            </a:r>
            <a:endParaRPr lang="zh-CN" altLang="en-US" sz="1200">
              <a:solidFill>
                <a:srgbClr val="333F50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 flipH="1" flipV="1">
            <a:off x="7195185" y="4739640"/>
            <a:ext cx="793750" cy="1905"/>
          </a:xfrm>
          <a:prstGeom prst="straightConnector1">
            <a:avLst/>
          </a:prstGeom>
          <a:ln w="12700">
            <a:solidFill>
              <a:schemeClr val="accent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7387590" y="4772025"/>
            <a:ext cx="487680" cy="2800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>
                <a:solidFill>
                  <a:srgbClr val="333F50"/>
                </a:solidFill>
                <a:latin typeface="黑体" panose="02010600030101010101" charset="-122"/>
                <a:ea typeface="黑体" panose="02010600030101010101" charset="-122"/>
              </a:rPr>
              <a:t>桥梁</a:t>
            </a:r>
            <a:endParaRPr lang="zh-CN" altLang="en-US" sz="1200">
              <a:solidFill>
                <a:srgbClr val="333F50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720205" y="4156075"/>
            <a:ext cx="487680" cy="2800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>
                <a:solidFill>
                  <a:srgbClr val="333F50"/>
                </a:solidFill>
                <a:latin typeface="黑体" panose="02010600030101010101" charset="-122"/>
                <a:ea typeface="黑体" panose="02010600030101010101" charset="-122"/>
              </a:rPr>
              <a:t>服务</a:t>
            </a:r>
            <a:endParaRPr lang="zh-CN" altLang="en-US" sz="1200">
              <a:solidFill>
                <a:srgbClr val="333F50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084820" y="4154170"/>
            <a:ext cx="487680" cy="2800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>
                <a:solidFill>
                  <a:srgbClr val="333F50"/>
                </a:solidFill>
                <a:latin typeface="黑体" panose="02010600030101010101" charset="-122"/>
                <a:ea typeface="黑体" panose="02010600030101010101" charset="-122"/>
              </a:rPr>
              <a:t>服务</a:t>
            </a:r>
            <a:endParaRPr lang="zh-CN" altLang="en-US" sz="1200">
              <a:solidFill>
                <a:srgbClr val="333F50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6890385" y="2350135"/>
            <a:ext cx="290195" cy="715645"/>
            <a:chOff x="10581" y="3701"/>
            <a:chExt cx="457" cy="1127"/>
          </a:xfrm>
        </p:grpSpPr>
        <p:cxnSp>
          <p:nvCxnSpPr>
            <p:cNvPr id="29" name="直接连接符 28"/>
            <p:cNvCxnSpPr>
              <a:stCxn id="3" idx="1"/>
            </p:cNvCxnSpPr>
            <p:nvPr/>
          </p:nvCxnSpPr>
          <p:spPr>
            <a:xfrm flipH="1" flipV="1">
              <a:off x="10581" y="4808"/>
              <a:ext cx="280" cy="6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V="1">
              <a:off x="10581" y="3701"/>
              <a:ext cx="0" cy="1127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/>
            <p:nvPr/>
          </p:nvCxnSpPr>
          <p:spPr>
            <a:xfrm>
              <a:off x="10581" y="3701"/>
              <a:ext cx="457" cy="0"/>
            </a:xfrm>
            <a:prstGeom prst="straightConnector1">
              <a:avLst/>
            </a:prstGeom>
            <a:ln w="12700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直接箭头连接符 33"/>
          <p:cNvCxnSpPr/>
          <p:nvPr/>
        </p:nvCxnSpPr>
        <p:spPr>
          <a:xfrm>
            <a:off x="8248650" y="3056255"/>
            <a:ext cx="1419225" cy="0"/>
          </a:xfrm>
          <a:prstGeom prst="straightConnector1">
            <a:avLst/>
          </a:prstGeom>
          <a:ln w="12700">
            <a:solidFill>
              <a:schemeClr val="accent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9718675" y="2854325"/>
            <a:ext cx="690880" cy="3962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>
                <a:solidFill>
                  <a:srgbClr val="C00000"/>
                </a:solidFill>
                <a:latin typeface="黑体" panose="02010600030101010101" charset="-122"/>
                <a:ea typeface="黑体" panose="02010600030101010101" charset="-122"/>
              </a:rPr>
              <a:t>我们</a:t>
            </a:r>
            <a:endParaRPr lang="zh-CN" altLang="en-US" sz="2000">
              <a:solidFill>
                <a:srgbClr val="C00000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2395</Words>
  <Application>WPS 演示</Application>
  <PresentationFormat>宽屏</PresentationFormat>
  <Paragraphs>493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Arial</vt:lpstr>
      <vt:lpstr>宋体</vt:lpstr>
      <vt:lpstr>Wingdings</vt:lpstr>
      <vt:lpstr>黑体</vt:lpstr>
      <vt:lpstr>微软雅黑</vt:lpstr>
      <vt:lpstr>Arial Unicode MS</vt:lpstr>
      <vt:lpstr>Calibri Light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拦截者</cp:lastModifiedBy>
  <cp:revision>21</cp:revision>
  <dcterms:created xsi:type="dcterms:W3CDTF">2015-05-05T08:02:00Z</dcterms:created>
  <dcterms:modified xsi:type="dcterms:W3CDTF">2018-04-18T11:39:01Z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2052-10.1.0.7223</vt:lpwstr>
  </property>
</Properties>
</file>